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99121" y="2099429"/>
            <a:ext cx="7518559" cy="1625441"/>
          </a:xfrm>
          <a:prstGeom prst="rect">
            <a:avLst/>
          </a:prstGeom>
          <a:noFill/>
          <a:ln/>
        </p:spPr>
        <p:txBody>
          <a:bodyPr wrap="square" rtlCol="0" anchor="t"/>
          <a:lstStyle/>
          <a:p>
            <a:pPr indent="0" marL="0">
              <a:lnSpc>
                <a:spcPts val="6400"/>
              </a:lnSpc>
              <a:buNone/>
            </a:pPr>
            <a:r>
              <a:rPr lang="en-US" sz="5120" b="1" dirty="0">
                <a:solidFill>
                  <a:srgbClr val="403C4E"/>
                </a:solidFill>
                <a:latin typeface="Merriweather" pitchFamily="34" charset="0"/>
                <a:ea typeface="Merriweather" pitchFamily="34" charset="-122"/>
                <a:cs typeface="Merriweather" pitchFamily="34" charset="-120"/>
              </a:rPr>
              <a:t>The Power of Digital Signatures</a:t>
            </a:r>
            <a:endParaRPr lang="en-US" sz="5120" dirty="0"/>
          </a:p>
        </p:txBody>
      </p:sp>
      <p:sp>
        <p:nvSpPr>
          <p:cNvPr id="6" name="Text 2"/>
          <p:cNvSpPr/>
          <p:nvPr/>
        </p:nvSpPr>
        <p:spPr>
          <a:xfrm>
            <a:off x="6299121" y="4049911"/>
            <a:ext cx="7518559" cy="2080260"/>
          </a:xfrm>
          <a:prstGeom prst="rect">
            <a:avLst/>
          </a:prstGeom>
          <a:noFill/>
          <a:ln/>
        </p:spPr>
        <p:txBody>
          <a:bodyPr wrap="square" rtlCol="0" anchor="t"/>
          <a:lstStyle/>
          <a:p>
            <a:pPr indent="0" marL="0">
              <a:lnSpc>
                <a:spcPts val="2731"/>
              </a:lnSpc>
              <a:buNone/>
            </a:pPr>
            <a:r>
              <a:rPr lang="en-US" sz="1707" dirty="0">
                <a:solidFill>
                  <a:srgbClr val="000000"/>
                </a:solidFill>
                <a:latin typeface="Open Sans" pitchFamily="34" charset="0"/>
                <a:ea typeface="Open Sans" pitchFamily="34" charset="-122"/>
                <a:cs typeface="Open Sans" pitchFamily="34" charset="-120"/>
              </a:rPr>
              <a:t>The authenticity of many legal, financial, and other documents is traditionally verified by the presence of an authorized handwritten signature. However, the digital age has brought forth a revolutionary solution - the digital signature. This innovative technology not only ensures authenticity but also provides a secure and efficient way to conduct electronic transactions and communications.</a:t>
            </a:r>
            <a:endParaRPr lang="en-US" sz="1707"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46817" y="1618417"/>
            <a:ext cx="4992767" cy="4992767"/>
          </a:xfrm>
          <a:prstGeom prst="rect">
            <a:avLst/>
          </a:prstGeom>
        </p:spPr>
      </p:pic>
      <p:sp>
        <p:nvSpPr>
          <p:cNvPr id="6" name="Text 1"/>
          <p:cNvSpPr/>
          <p:nvPr/>
        </p:nvSpPr>
        <p:spPr>
          <a:xfrm>
            <a:off x="6227088" y="859750"/>
            <a:ext cx="6824662" cy="617339"/>
          </a:xfrm>
          <a:prstGeom prst="rect">
            <a:avLst/>
          </a:prstGeom>
          <a:noFill/>
          <a:ln/>
        </p:spPr>
        <p:txBody>
          <a:bodyPr wrap="none" rtlCol="0" anchor="t"/>
          <a:lstStyle/>
          <a:p>
            <a:pPr indent="0" marL="0">
              <a:lnSpc>
                <a:spcPts val="4861"/>
              </a:lnSpc>
              <a:buNone/>
            </a:pPr>
            <a:r>
              <a:rPr lang="en-US" sz="3889" b="1" dirty="0">
                <a:solidFill>
                  <a:srgbClr val="403C4E"/>
                </a:solidFill>
                <a:latin typeface="Merriweather" pitchFamily="34" charset="0"/>
                <a:ea typeface="Merriweather" pitchFamily="34" charset="-122"/>
                <a:cs typeface="Merriweather" pitchFamily="34" charset="-120"/>
              </a:rPr>
              <a:t>What is a Digital Signature?</a:t>
            </a:r>
            <a:endParaRPr lang="en-US" sz="3889" dirty="0"/>
          </a:p>
        </p:txBody>
      </p:sp>
      <p:sp>
        <p:nvSpPr>
          <p:cNvPr id="7" name="Shape 2"/>
          <p:cNvSpPr/>
          <p:nvPr/>
        </p:nvSpPr>
        <p:spPr>
          <a:xfrm>
            <a:off x="6227088" y="1927622"/>
            <a:ext cx="444460" cy="444460"/>
          </a:xfrm>
          <a:prstGeom prst="roundRect">
            <a:avLst>
              <a:gd name="adj" fmla="val 20000"/>
            </a:avLst>
          </a:prstGeom>
          <a:solidFill>
            <a:srgbClr val="403C4E"/>
          </a:solidFill>
          <a:ln w="7620">
            <a:solidFill>
              <a:srgbClr val="595567"/>
            </a:solidFill>
            <a:prstDash val="solid"/>
          </a:ln>
        </p:spPr>
      </p:sp>
      <p:sp>
        <p:nvSpPr>
          <p:cNvPr id="8" name="Text 3"/>
          <p:cNvSpPr/>
          <p:nvPr/>
        </p:nvSpPr>
        <p:spPr>
          <a:xfrm>
            <a:off x="6381393" y="1964650"/>
            <a:ext cx="135731" cy="370403"/>
          </a:xfrm>
          <a:prstGeom prst="rect">
            <a:avLst/>
          </a:prstGeom>
          <a:noFill/>
          <a:ln/>
        </p:spPr>
        <p:txBody>
          <a:bodyPr wrap="none" rtlCol="0" anchor="t"/>
          <a:lstStyle/>
          <a:p>
            <a:pPr algn="ctr" indent="0" marL="0">
              <a:lnSpc>
                <a:spcPts val="2916"/>
              </a:lnSpc>
              <a:buNone/>
            </a:pPr>
            <a:r>
              <a:rPr lang="en-US" sz="2333" b="1" dirty="0">
                <a:solidFill>
                  <a:srgbClr val="FFFFFF"/>
                </a:solidFill>
                <a:latin typeface="Merriweather" pitchFamily="34" charset="0"/>
                <a:ea typeface="Merriweather" pitchFamily="34" charset="-122"/>
                <a:cs typeface="Merriweather" pitchFamily="34" charset="-120"/>
              </a:rPr>
              <a:t>1</a:t>
            </a:r>
            <a:endParaRPr lang="en-US" sz="2333" dirty="0"/>
          </a:p>
        </p:txBody>
      </p:sp>
      <p:sp>
        <p:nvSpPr>
          <p:cNvPr id="9" name="Text 4"/>
          <p:cNvSpPr/>
          <p:nvPr/>
        </p:nvSpPr>
        <p:spPr>
          <a:xfrm>
            <a:off x="6869073" y="1995488"/>
            <a:ext cx="2824877" cy="308610"/>
          </a:xfrm>
          <a:prstGeom prst="rect">
            <a:avLst/>
          </a:prstGeom>
          <a:noFill/>
          <a:ln/>
        </p:spPr>
        <p:txBody>
          <a:bodyPr wrap="none" rtlCol="0" anchor="t"/>
          <a:lstStyle/>
          <a:p>
            <a:pPr indent="0" marL="0">
              <a:lnSpc>
                <a:spcPts val="2430"/>
              </a:lnSpc>
              <a:buNone/>
            </a:pPr>
            <a:r>
              <a:rPr lang="en-US" sz="1944" b="1" dirty="0">
                <a:solidFill>
                  <a:srgbClr val="000000"/>
                </a:solidFill>
                <a:latin typeface="Merriweather" pitchFamily="34" charset="0"/>
                <a:ea typeface="Merriweather" pitchFamily="34" charset="-122"/>
                <a:cs typeface="Merriweather" pitchFamily="34" charset="-120"/>
              </a:rPr>
              <a:t>Hash Value Encryption</a:t>
            </a:r>
            <a:endParaRPr lang="en-US" sz="1944" dirty="0"/>
          </a:p>
        </p:txBody>
      </p:sp>
      <p:sp>
        <p:nvSpPr>
          <p:cNvPr id="10" name="Text 5"/>
          <p:cNvSpPr/>
          <p:nvPr/>
        </p:nvSpPr>
        <p:spPr>
          <a:xfrm>
            <a:off x="6869073" y="2422565"/>
            <a:ext cx="3090624" cy="2843927"/>
          </a:xfrm>
          <a:prstGeom prst="rect">
            <a:avLst/>
          </a:prstGeom>
          <a:noFill/>
          <a:ln/>
        </p:spPr>
        <p:txBody>
          <a:bodyPr wrap="square" rtlCol="0" anchor="t"/>
          <a:lstStyle/>
          <a:p>
            <a:pPr indent="0" marL="0">
              <a:lnSpc>
                <a:spcPts val="2489"/>
              </a:lnSpc>
              <a:buNone/>
            </a:pPr>
            <a:r>
              <a:rPr lang="en-US" sz="1555" dirty="0">
                <a:solidFill>
                  <a:srgbClr val="000000"/>
                </a:solidFill>
                <a:latin typeface="Open Sans" pitchFamily="34" charset="0"/>
                <a:ea typeface="Open Sans" pitchFamily="34" charset="-122"/>
                <a:cs typeface="Open Sans" pitchFamily="34" charset="-120"/>
              </a:rPr>
              <a:t>A digital signature is the result of a complex mathematical process where the hash value of a message is encrypted using the signer's private key. This unique digital "fingerprint" represents the content of the document and the identity of the owner, ensuring authenticity.</a:t>
            </a:r>
            <a:endParaRPr lang="en-US" sz="1555" dirty="0"/>
          </a:p>
        </p:txBody>
      </p:sp>
      <p:sp>
        <p:nvSpPr>
          <p:cNvPr id="11" name="Shape 6"/>
          <p:cNvSpPr/>
          <p:nvPr/>
        </p:nvSpPr>
        <p:spPr>
          <a:xfrm>
            <a:off x="10157222" y="1927622"/>
            <a:ext cx="444460" cy="444460"/>
          </a:xfrm>
          <a:prstGeom prst="roundRect">
            <a:avLst>
              <a:gd name="adj" fmla="val 20000"/>
            </a:avLst>
          </a:prstGeom>
          <a:solidFill>
            <a:srgbClr val="403C4E"/>
          </a:solidFill>
          <a:ln w="7620">
            <a:solidFill>
              <a:srgbClr val="595567"/>
            </a:solidFill>
            <a:prstDash val="solid"/>
          </a:ln>
        </p:spPr>
      </p:sp>
      <p:sp>
        <p:nvSpPr>
          <p:cNvPr id="12" name="Text 7"/>
          <p:cNvSpPr/>
          <p:nvPr/>
        </p:nvSpPr>
        <p:spPr>
          <a:xfrm>
            <a:off x="10289738" y="1964650"/>
            <a:ext cx="179308" cy="370403"/>
          </a:xfrm>
          <a:prstGeom prst="rect">
            <a:avLst/>
          </a:prstGeom>
          <a:noFill/>
          <a:ln/>
        </p:spPr>
        <p:txBody>
          <a:bodyPr wrap="none" rtlCol="0" anchor="t"/>
          <a:lstStyle/>
          <a:p>
            <a:pPr algn="ctr" indent="0" marL="0">
              <a:lnSpc>
                <a:spcPts val="2916"/>
              </a:lnSpc>
              <a:buNone/>
            </a:pPr>
            <a:r>
              <a:rPr lang="en-US" sz="2333" b="1" dirty="0">
                <a:solidFill>
                  <a:srgbClr val="FFFFFF"/>
                </a:solidFill>
                <a:latin typeface="Merriweather" pitchFamily="34" charset="0"/>
                <a:ea typeface="Merriweather" pitchFamily="34" charset="-122"/>
                <a:cs typeface="Merriweather" pitchFamily="34" charset="-120"/>
              </a:rPr>
              <a:t>2</a:t>
            </a:r>
            <a:endParaRPr lang="en-US" sz="2333" dirty="0"/>
          </a:p>
        </p:txBody>
      </p:sp>
      <p:sp>
        <p:nvSpPr>
          <p:cNvPr id="13" name="Text 8"/>
          <p:cNvSpPr/>
          <p:nvPr/>
        </p:nvSpPr>
        <p:spPr>
          <a:xfrm>
            <a:off x="10799207" y="1995488"/>
            <a:ext cx="3090624" cy="617220"/>
          </a:xfrm>
          <a:prstGeom prst="rect">
            <a:avLst/>
          </a:prstGeom>
          <a:noFill/>
          <a:ln/>
        </p:spPr>
        <p:txBody>
          <a:bodyPr wrap="square" rtlCol="0" anchor="t"/>
          <a:lstStyle/>
          <a:p>
            <a:pPr indent="0" marL="0">
              <a:lnSpc>
                <a:spcPts val="2430"/>
              </a:lnSpc>
              <a:buNone/>
            </a:pPr>
            <a:r>
              <a:rPr lang="en-US" sz="1944" b="1" dirty="0">
                <a:solidFill>
                  <a:srgbClr val="000000"/>
                </a:solidFill>
                <a:latin typeface="Merriweather" pitchFamily="34" charset="0"/>
                <a:ea typeface="Merriweather" pitchFamily="34" charset="-122"/>
                <a:cs typeface="Merriweather" pitchFamily="34" charset="-120"/>
              </a:rPr>
              <a:t>Verification with Public Key</a:t>
            </a:r>
            <a:endParaRPr lang="en-US" sz="1944" dirty="0"/>
          </a:p>
        </p:txBody>
      </p:sp>
      <p:sp>
        <p:nvSpPr>
          <p:cNvPr id="14" name="Text 9"/>
          <p:cNvSpPr/>
          <p:nvPr/>
        </p:nvSpPr>
        <p:spPr>
          <a:xfrm>
            <a:off x="10799207" y="2731175"/>
            <a:ext cx="3090624" cy="2843927"/>
          </a:xfrm>
          <a:prstGeom prst="rect">
            <a:avLst/>
          </a:prstGeom>
          <a:noFill/>
          <a:ln/>
        </p:spPr>
        <p:txBody>
          <a:bodyPr wrap="square" rtlCol="0" anchor="t"/>
          <a:lstStyle/>
          <a:p>
            <a:pPr indent="0" marL="0">
              <a:lnSpc>
                <a:spcPts val="2489"/>
              </a:lnSpc>
              <a:buNone/>
            </a:pPr>
            <a:r>
              <a:rPr lang="en-US" sz="1555" dirty="0">
                <a:solidFill>
                  <a:srgbClr val="000000"/>
                </a:solidFill>
                <a:latin typeface="Open Sans" pitchFamily="34" charset="0"/>
                <a:ea typeface="Open Sans" pitchFamily="34" charset="-122"/>
                <a:cs typeface="Open Sans" pitchFamily="34" charset="-120"/>
              </a:rPr>
              <a:t>The public key of the signer is made available to those who receive the signed messages. This allows the recipient to decrypt the digital signature and verify the message's integrity by comparing the decrypted hash value with the calculated hash of the received message.</a:t>
            </a:r>
            <a:endParaRPr lang="en-US" sz="1555" dirty="0"/>
          </a:p>
        </p:txBody>
      </p:sp>
      <p:sp>
        <p:nvSpPr>
          <p:cNvPr id="15" name="Shape 10"/>
          <p:cNvSpPr/>
          <p:nvPr/>
        </p:nvSpPr>
        <p:spPr>
          <a:xfrm>
            <a:off x="6227088" y="5926931"/>
            <a:ext cx="444460" cy="444460"/>
          </a:xfrm>
          <a:prstGeom prst="roundRect">
            <a:avLst>
              <a:gd name="adj" fmla="val 20000"/>
            </a:avLst>
          </a:prstGeom>
          <a:solidFill>
            <a:srgbClr val="403C4E"/>
          </a:solidFill>
          <a:ln w="7620">
            <a:solidFill>
              <a:srgbClr val="595567"/>
            </a:solidFill>
            <a:prstDash val="solid"/>
          </a:ln>
        </p:spPr>
      </p:sp>
      <p:sp>
        <p:nvSpPr>
          <p:cNvPr id="16" name="Text 11"/>
          <p:cNvSpPr/>
          <p:nvPr/>
        </p:nvSpPr>
        <p:spPr>
          <a:xfrm>
            <a:off x="6365438" y="5963960"/>
            <a:ext cx="167759" cy="370403"/>
          </a:xfrm>
          <a:prstGeom prst="rect">
            <a:avLst/>
          </a:prstGeom>
          <a:noFill/>
          <a:ln/>
        </p:spPr>
        <p:txBody>
          <a:bodyPr wrap="none" rtlCol="0" anchor="t"/>
          <a:lstStyle/>
          <a:p>
            <a:pPr algn="ctr" indent="0" marL="0">
              <a:lnSpc>
                <a:spcPts val="2916"/>
              </a:lnSpc>
              <a:buNone/>
            </a:pPr>
            <a:r>
              <a:rPr lang="en-US" sz="2333" b="1" dirty="0">
                <a:solidFill>
                  <a:srgbClr val="FFFFFF"/>
                </a:solidFill>
                <a:latin typeface="Merriweather" pitchFamily="34" charset="0"/>
                <a:ea typeface="Merriweather" pitchFamily="34" charset="-122"/>
                <a:cs typeface="Merriweather" pitchFamily="34" charset="-120"/>
              </a:rPr>
              <a:t>3</a:t>
            </a:r>
            <a:endParaRPr lang="en-US" sz="2333" dirty="0"/>
          </a:p>
        </p:txBody>
      </p:sp>
      <p:sp>
        <p:nvSpPr>
          <p:cNvPr id="17" name="Text 12"/>
          <p:cNvSpPr/>
          <p:nvPr/>
        </p:nvSpPr>
        <p:spPr>
          <a:xfrm>
            <a:off x="6869073" y="5994797"/>
            <a:ext cx="3308390" cy="308610"/>
          </a:xfrm>
          <a:prstGeom prst="rect">
            <a:avLst/>
          </a:prstGeom>
          <a:noFill/>
          <a:ln/>
        </p:spPr>
        <p:txBody>
          <a:bodyPr wrap="none" rtlCol="0" anchor="t"/>
          <a:lstStyle/>
          <a:p>
            <a:pPr indent="0" marL="0">
              <a:lnSpc>
                <a:spcPts val="2430"/>
              </a:lnSpc>
              <a:buNone/>
            </a:pPr>
            <a:r>
              <a:rPr lang="en-US" sz="1944" b="1" dirty="0">
                <a:solidFill>
                  <a:srgbClr val="000000"/>
                </a:solidFill>
                <a:latin typeface="Merriweather" pitchFamily="34" charset="0"/>
                <a:ea typeface="Merriweather" pitchFamily="34" charset="-122"/>
                <a:cs typeface="Merriweather" pitchFamily="34" charset="-120"/>
              </a:rPr>
              <a:t>Unique for Each Document</a:t>
            </a:r>
            <a:endParaRPr lang="en-US" sz="1944" dirty="0"/>
          </a:p>
        </p:txBody>
      </p:sp>
      <p:sp>
        <p:nvSpPr>
          <p:cNvPr id="18" name="Text 13"/>
          <p:cNvSpPr/>
          <p:nvPr/>
        </p:nvSpPr>
        <p:spPr>
          <a:xfrm>
            <a:off x="6869073" y="6421874"/>
            <a:ext cx="7020639" cy="947976"/>
          </a:xfrm>
          <a:prstGeom prst="rect">
            <a:avLst/>
          </a:prstGeom>
          <a:noFill/>
          <a:ln/>
        </p:spPr>
        <p:txBody>
          <a:bodyPr wrap="square" rtlCol="0" anchor="t"/>
          <a:lstStyle/>
          <a:p>
            <a:pPr indent="0" marL="0">
              <a:lnSpc>
                <a:spcPts val="2489"/>
              </a:lnSpc>
              <a:buNone/>
            </a:pPr>
            <a:r>
              <a:rPr lang="en-US" sz="1555" dirty="0">
                <a:solidFill>
                  <a:srgbClr val="000000"/>
                </a:solidFill>
                <a:latin typeface="Open Sans" pitchFamily="34" charset="0"/>
                <a:ea typeface="Open Sans" pitchFamily="34" charset="-122"/>
                <a:cs typeface="Open Sans" pitchFamily="34" charset="-120"/>
              </a:rPr>
              <a:t>Since the digital signature varies from document to document, it ensures the authenticity of each word in the electronic document, providing an unparalleled level of security and trust.</a:t>
            </a:r>
            <a:endParaRPr lang="en-US" sz="1555"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p:cNvPr>
          <p:cNvPicPr>
            <a:picLocks noChangeAspect="1"/>
          </p:cNvPicPr>
          <p:nvPr/>
        </p:nvPicPr>
        <p:blipFill>
          <a:blip r:embed="rId2"/>
          <a:stretch>
            <a:fillRect/>
          </a:stretch>
        </p:blipFill>
        <p:spPr>
          <a:xfrm>
            <a:off x="0" y="0"/>
            <a:ext cx="7315200" cy="8229600"/>
          </a:xfrm>
          <a:prstGeom prst="rect">
            <a:avLst/>
          </a:prstGeom>
        </p:spPr>
      </p:pic>
      <p:sp>
        <p:nvSpPr>
          <p:cNvPr id="5" name="Text 1"/>
          <p:cNvSpPr/>
          <p:nvPr/>
        </p:nvSpPr>
        <p:spPr>
          <a:xfrm>
            <a:off x="7911465" y="1318379"/>
            <a:ext cx="5597128" cy="496848"/>
          </a:xfrm>
          <a:prstGeom prst="rect">
            <a:avLst/>
          </a:prstGeom>
          <a:noFill/>
          <a:ln/>
        </p:spPr>
        <p:txBody>
          <a:bodyPr wrap="none" rtlCol="0" anchor="t"/>
          <a:lstStyle/>
          <a:p>
            <a:pPr indent="0" marL="0">
              <a:lnSpc>
                <a:spcPts val="3913"/>
              </a:lnSpc>
              <a:buNone/>
            </a:pPr>
            <a:r>
              <a:rPr lang="en-US" sz="3130" b="1" dirty="0">
                <a:solidFill>
                  <a:srgbClr val="403C4E"/>
                </a:solidFill>
                <a:latin typeface="Merriweather" pitchFamily="34" charset="0"/>
                <a:ea typeface="Merriweather" pitchFamily="34" charset="-122"/>
                <a:cs typeface="Merriweather" pitchFamily="34" charset="-120"/>
              </a:rPr>
              <a:t>Why Use Digital Signatures?</a:t>
            </a:r>
            <a:endParaRPr lang="en-US" sz="3130" dirty="0"/>
          </a:p>
        </p:txBody>
      </p:sp>
      <p:sp>
        <p:nvSpPr>
          <p:cNvPr id="6" name="Shape 2"/>
          <p:cNvSpPr/>
          <p:nvPr/>
        </p:nvSpPr>
        <p:spPr>
          <a:xfrm>
            <a:off x="7911465" y="2177891"/>
            <a:ext cx="357783" cy="357783"/>
          </a:xfrm>
          <a:prstGeom prst="roundRect">
            <a:avLst>
              <a:gd name="adj" fmla="val 20001"/>
            </a:avLst>
          </a:prstGeom>
          <a:solidFill>
            <a:srgbClr val="403C4E"/>
          </a:solidFill>
          <a:ln w="7620">
            <a:solidFill>
              <a:srgbClr val="595567"/>
            </a:solidFill>
            <a:prstDash val="solid"/>
          </a:ln>
        </p:spPr>
      </p:sp>
      <p:sp>
        <p:nvSpPr>
          <p:cNvPr id="7" name="Text 3"/>
          <p:cNvSpPr/>
          <p:nvPr/>
        </p:nvSpPr>
        <p:spPr>
          <a:xfrm>
            <a:off x="8035647" y="2207776"/>
            <a:ext cx="109299" cy="298013"/>
          </a:xfrm>
          <a:prstGeom prst="rect">
            <a:avLst/>
          </a:prstGeom>
          <a:noFill/>
          <a:ln/>
        </p:spPr>
        <p:txBody>
          <a:bodyPr wrap="none" rtlCol="0" anchor="t"/>
          <a:lstStyle/>
          <a:p>
            <a:pPr algn="ctr" indent="0" marL="0">
              <a:lnSpc>
                <a:spcPts val="2348"/>
              </a:lnSpc>
              <a:buNone/>
            </a:pPr>
            <a:r>
              <a:rPr lang="en-US" sz="1878" b="1" dirty="0">
                <a:solidFill>
                  <a:srgbClr val="FFFFFF"/>
                </a:solidFill>
                <a:latin typeface="Merriweather" pitchFamily="34" charset="0"/>
                <a:ea typeface="Merriweather" pitchFamily="34" charset="-122"/>
                <a:cs typeface="Merriweather" pitchFamily="34" charset="-120"/>
              </a:rPr>
              <a:t>1</a:t>
            </a:r>
            <a:endParaRPr lang="en-US" sz="1878" dirty="0"/>
          </a:p>
        </p:txBody>
      </p:sp>
      <p:sp>
        <p:nvSpPr>
          <p:cNvPr id="8" name="Text 4"/>
          <p:cNvSpPr/>
          <p:nvPr/>
        </p:nvSpPr>
        <p:spPr>
          <a:xfrm>
            <a:off x="8428196" y="2232541"/>
            <a:ext cx="1987748" cy="248483"/>
          </a:xfrm>
          <a:prstGeom prst="rect">
            <a:avLst/>
          </a:prstGeom>
          <a:noFill/>
          <a:ln/>
        </p:spPr>
        <p:txBody>
          <a:bodyPr wrap="none" rtlCol="0" anchor="t"/>
          <a:lstStyle/>
          <a:p>
            <a:pPr indent="0" marL="0">
              <a:lnSpc>
                <a:spcPts val="1957"/>
              </a:lnSpc>
              <a:buNone/>
            </a:pPr>
            <a:r>
              <a:rPr lang="en-US" sz="1565" b="1" dirty="0">
                <a:solidFill>
                  <a:srgbClr val="000000"/>
                </a:solidFill>
                <a:latin typeface="Merriweather" pitchFamily="34" charset="0"/>
                <a:ea typeface="Merriweather" pitchFamily="34" charset="-122"/>
                <a:cs typeface="Merriweather" pitchFamily="34" charset="-120"/>
              </a:rPr>
              <a:t>Authenticity</a:t>
            </a:r>
            <a:endParaRPr lang="en-US" sz="1565" dirty="0"/>
          </a:p>
        </p:txBody>
      </p:sp>
      <p:sp>
        <p:nvSpPr>
          <p:cNvPr id="9" name="Text 5"/>
          <p:cNvSpPr/>
          <p:nvPr/>
        </p:nvSpPr>
        <p:spPr>
          <a:xfrm>
            <a:off x="8428196" y="2576393"/>
            <a:ext cx="5605939" cy="508873"/>
          </a:xfrm>
          <a:prstGeom prst="rect">
            <a:avLst/>
          </a:prstGeom>
          <a:noFill/>
          <a:ln/>
        </p:spPr>
        <p:txBody>
          <a:bodyPr wrap="square" rtlCol="0" anchor="t"/>
          <a:lstStyle/>
          <a:p>
            <a:pPr indent="0" marL="0">
              <a:lnSpc>
                <a:spcPts val="2003"/>
              </a:lnSpc>
              <a:buNone/>
            </a:pPr>
            <a:r>
              <a:rPr lang="en-US" sz="1252" dirty="0">
                <a:solidFill>
                  <a:srgbClr val="000000"/>
                </a:solidFill>
                <a:latin typeface="Open Sans" pitchFamily="34" charset="0"/>
                <a:ea typeface="Open Sans" pitchFamily="34" charset="-122"/>
                <a:cs typeface="Open Sans" pitchFamily="34" charset="-120"/>
              </a:rPr>
              <a:t>Digital signatures provide a reliable way to verify the identity of the signer and ensure the authenticity of electronic documents.</a:t>
            </a:r>
            <a:endParaRPr lang="en-US" sz="1252" dirty="0"/>
          </a:p>
        </p:txBody>
      </p:sp>
      <p:sp>
        <p:nvSpPr>
          <p:cNvPr id="10" name="Shape 6"/>
          <p:cNvSpPr/>
          <p:nvPr/>
        </p:nvSpPr>
        <p:spPr>
          <a:xfrm>
            <a:off x="7911465" y="3368397"/>
            <a:ext cx="357783" cy="357783"/>
          </a:xfrm>
          <a:prstGeom prst="roundRect">
            <a:avLst>
              <a:gd name="adj" fmla="val 20001"/>
            </a:avLst>
          </a:prstGeom>
          <a:solidFill>
            <a:srgbClr val="403C4E"/>
          </a:solidFill>
          <a:ln w="7620">
            <a:solidFill>
              <a:srgbClr val="595567"/>
            </a:solidFill>
            <a:prstDash val="solid"/>
          </a:ln>
        </p:spPr>
      </p:sp>
      <p:sp>
        <p:nvSpPr>
          <p:cNvPr id="11" name="Text 7"/>
          <p:cNvSpPr/>
          <p:nvPr/>
        </p:nvSpPr>
        <p:spPr>
          <a:xfrm>
            <a:off x="8018145" y="3398282"/>
            <a:ext cx="144304" cy="298013"/>
          </a:xfrm>
          <a:prstGeom prst="rect">
            <a:avLst/>
          </a:prstGeom>
          <a:noFill/>
          <a:ln/>
        </p:spPr>
        <p:txBody>
          <a:bodyPr wrap="none" rtlCol="0" anchor="t"/>
          <a:lstStyle/>
          <a:p>
            <a:pPr algn="ctr" indent="0" marL="0">
              <a:lnSpc>
                <a:spcPts val="2348"/>
              </a:lnSpc>
              <a:buNone/>
            </a:pPr>
            <a:r>
              <a:rPr lang="en-US" sz="1878" b="1" dirty="0">
                <a:solidFill>
                  <a:srgbClr val="FFFFFF"/>
                </a:solidFill>
                <a:latin typeface="Merriweather" pitchFamily="34" charset="0"/>
                <a:ea typeface="Merriweather" pitchFamily="34" charset="-122"/>
                <a:cs typeface="Merriweather" pitchFamily="34" charset="-120"/>
              </a:rPr>
              <a:t>2</a:t>
            </a:r>
            <a:endParaRPr lang="en-US" sz="1878" dirty="0"/>
          </a:p>
        </p:txBody>
      </p:sp>
      <p:sp>
        <p:nvSpPr>
          <p:cNvPr id="12" name="Text 8"/>
          <p:cNvSpPr/>
          <p:nvPr/>
        </p:nvSpPr>
        <p:spPr>
          <a:xfrm>
            <a:off x="8428196" y="3423047"/>
            <a:ext cx="1987748" cy="248483"/>
          </a:xfrm>
          <a:prstGeom prst="rect">
            <a:avLst/>
          </a:prstGeom>
          <a:noFill/>
          <a:ln/>
        </p:spPr>
        <p:txBody>
          <a:bodyPr wrap="none" rtlCol="0" anchor="t"/>
          <a:lstStyle/>
          <a:p>
            <a:pPr indent="0" marL="0">
              <a:lnSpc>
                <a:spcPts val="1957"/>
              </a:lnSpc>
              <a:buNone/>
            </a:pPr>
            <a:r>
              <a:rPr lang="en-US" sz="1565" b="1" dirty="0">
                <a:solidFill>
                  <a:srgbClr val="000000"/>
                </a:solidFill>
                <a:latin typeface="Merriweather" pitchFamily="34" charset="0"/>
                <a:ea typeface="Merriweather" pitchFamily="34" charset="-122"/>
                <a:cs typeface="Merriweather" pitchFamily="34" charset="-120"/>
              </a:rPr>
              <a:t>Integrity</a:t>
            </a:r>
            <a:endParaRPr lang="en-US" sz="1565" dirty="0"/>
          </a:p>
        </p:txBody>
      </p:sp>
      <p:sp>
        <p:nvSpPr>
          <p:cNvPr id="13" name="Text 9"/>
          <p:cNvSpPr/>
          <p:nvPr/>
        </p:nvSpPr>
        <p:spPr>
          <a:xfrm>
            <a:off x="8428196" y="3766899"/>
            <a:ext cx="5605939" cy="508873"/>
          </a:xfrm>
          <a:prstGeom prst="rect">
            <a:avLst/>
          </a:prstGeom>
          <a:noFill/>
          <a:ln/>
        </p:spPr>
        <p:txBody>
          <a:bodyPr wrap="square" rtlCol="0" anchor="t"/>
          <a:lstStyle/>
          <a:p>
            <a:pPr indent="0" marL="0">
              <a:lnSpc>
                <a:spcPts val="2003"/>
              </a:lnSpc>
              <a:buNone/>
            </a:pPr>
            <a:r>
              <a:rPr lang="en-US" sz="1252" dirty="0">
                <a:solidFill>
                  <a:srgbClr val="000000"/>
                </a:solidFill>
                <a:latin typeface="Open Sans" pitchFamily="34" charset="0"/>
                <a:ea typeface="Open Sans" pitchFamily="34" charset="-122"/>
                <a:cs typeface="Open Sans" pitchFamily="34" charset="-120"/>
              </a:rPr>
              <a:t>Digital signatures protect the integrity of electronic documents by detecting any unauthorized modifications or tampering.</a:t>
            </a:r>
            <a:endParaRPr lang="en-US" sz="1252" dirty="0"/>
          </a:p>
        </p:txBody>
      </p:sp>
      <p:sp>
        <p:nvSpPr>
          <p:cNvPr id="14" name="Shape 10"/>
          <p:cNvSpPr/>
          <p:nvPr/>
        </p:nvSpPr>
        <p:spPr>
          <a:xfrm>
            <a:off x="7911465" y="4558903"/>
            <a:ext cx="357783" cy="357783"/>
          </a:xfrm>
          <a:prstGeom prst="roundRect">
            <a:avLst>
              <a:gd name="adj" fmla="val 20001"/>
            </a:avLst>
          </a:prstGeom>
          <a:solidFill>
            <a:srgbClr val="403C4E"/>
          </a:solidFill>
          <a:ln w="7620">
            <a:solidFill>
              <a:srgbClr val="595567"/>
            </a:solidFill>
            <a:prstDash val="solid"/>
          </a:ln>
        </p:spPr>
      </p:sp>
      <p:sp>
        <p:nvSpPr>
          <p:cNvPr id="15" name="Text 11"/>
          <p:cNvSpPr/>
          <p:nvPr/>
        </p:nvSpPr>
        <p:spPr>
          <a:xfrm>
            <a:off x="8022788" y="4588788"/>
            <a:ext cx="135017" cy="298013"/>
          </a:xfrm>
          <a:prstGeom prst="rect">
            <a:avLst/>
          </a:prstGeom>
          <a:noFill/>
          <a:ln/>
        </p:spPr>
        <p:txBody>
          <a:bodyPr wrap="none" rtlCol="0" anchor="t"/>
          <a:lstStyle/>
          <a:p>
            <a:pPr algn="ctr" indent="0" marL="0">
              <a:lnSpc>
                <a:spcPts val="2348"/>
              </a:lnSpc>
              <a:buNone/>
            </a:pPr>
            <a:r>
              <a:rPr lang="en-US" sz="1878" b="1" dirty="0">
                <a:solidFill>
                  <a:srgbClr val="FFFFFF"/>
                </a:solidFill>
                <a:latin typeface="Merriweather" pitchFamily="34" charset="0"/>
                <a:ea typeface="Merriweather" pitchFamily="34" charset="-122"/>
                <a:cs typeface="Merriweather" pitchFamily="34" charset="-120"/>
              </a:rPr>
              <a:t>3</a:t>
            </a:r>
            <a:endParaRPr lang="en-US" sz="1878" dirty="0"/>
          </a:p>
        </p:txBody>
      </p:sp>
      <p:sp>
        <p:nvSpPr>
          <p:cNvPr id="16" name="Text 12"/>
          <p:cNvSpPr/>
          <p:nvPr/>
        </p:nvSpPr>
        <p:spPr>
          <a:xfrm>
            <a:off x="8428196" y="4613553"/>
            <a:ext cx="1987748" cy="248483"/>
          </a:xfrm>
          <a:prstGeom prst="rect">
            <a:avLst/>
          </a:prstGeom>
          <a:noFill/>
          <a:ln/>
        </p:spPr>
        <p:txBody>
          <a:bodyPr wrap="none" rtlCol="0" anchor="t"/>
          <a:lstStyle/>
          <a:p>
            <a:pPr indent="0" marL="0">
              <a:lnSpc>
                <a:spcPts val="1957"/>
              </a:lnSpc>
              <a:buNone/>
            </a:pPr>
            <a:r>
              <a:rPr lang="en-US" sz="1565" b="1" dirty="0">
                <a:solidFill>
                  <a:srgbClr val="000000"/>
                </a:solidFill>
                <a:latin typeface="Merriweather" pitchFamily="34" charset="0"/>
                <a:ea typeface="Merriweather" pitchFamily="34" charset="-122"/>
                <a:cs typeface="Merriweather" pitchFamily="34" charset="-120"/>
              </a:rPr>
              <a:t>Non-repudiation</a:t>
            </a:r>
            <a:endParaRPr lang="en-US" sz="1565" dirty="0"/>
          </a:p>
        </p:txBody>
      </p:sp>
      <p:sp>
        <p:nvSpPr>
          <p:cNvPr id="17" name="Text 13"/>
          <p:cNvSpPr/>
          <p:nvPr/>
        </p:nvSpPr>
        <p:spPr>
          <a:xfrm>
            <a:off x="8428196" y="4957405"/>
            <a:ext cx="5605939" cy="763310"/>
          </a:xfrm>
          <a:prstGeom prst="rect">
            <a:avLst/>
          </a:prstGeom>
          <a:noFill/>
          <a:ln/>
        </p:spPr>
        <p:txBody>
          <a:bodyPr wrap="square" rtlCol="0" anchor="t"/>
          <a:lstStyle/>
          <a:p>
            <a:pPr indent="0" marL="0">
              <a:lnSpc>
                <a:spcPts val="2003"/>
              </a:lnSpc>
              <a:buNone/>
            </a:pPr>
            <a:r>
              <a:rPr lang="en-US" sz="1252" dirty="0">
                <a:solidFill>
                  <a:srgbClr val="000000"/>
                </a:solidFill>
                <a:latin typeface="Open Sans" pitchFamily="34" charset="0"/>
                <a:ea typeface="Open Sans" pitchFamily="34" charset="-122"/>
                <a:cs typeface="Open Sans" pitchFamily="34" charset="-120"/>
              </a:rPr>
              <a:t>The use of digital signatures makes it impossible for the signer to deny their involvement in the creation or approval of a document, ensuring non-repudiation.</a:t>
            </a:r>
            <a:endParaRPr lang="en-US" sz="1252" dirty="0"/>
          </a:p>
        </p:txBody>
      </p:sp>
      <p:sp>
        <p:nvSpPr>
          <p:cNvPr id="18" name="Shape 14"/>
          <p:cNvSpPr/>
          <p:nvPr/>
        </p:nvSpPr>
        <p:spPr>
          <a:xfrm>
            <a:off x="7911465" y="6003846"/>
            <a:ext cx="357783" cy="357783"/>
          </a:xfrm>
          <a:prstGeom prst="roundRect">
            <a:avLst>
              <a:gd name="adj" fmla="val 20001"/>
            </a:avLst>
          </a:prstGeom>
          <a:solidFill>
            <a:srgbClr val="403C4E"/>
          </a:solidFill>
          <a:ln w="7620">
            <a:solidFill>
              <a:srgbClr val="595567"/>
            </a:solidFill>
            <a:prstDash val="solid"/>
          </a:ln>
        </p:spPr>
      </p:sp>
      <p:sp>
        <p:nvSpPr>
          <p:cNvPr id="19" name="Text 15"/>
          <p:cNvSpPr/>
          <p:nvPr/>
        </p:nvSpPr>
        <p:spPr>
          <a:xfrm>
            <a:off x="8011478" y="6033730"/>
            <a:ext cx="157639" cy="298013"/>
          </a:xfrm>
          <a:prstGeom prst="rect">
            <a:avLst/>
          </a:prstGeom>
          <a:noFill/>
          <a:ln/>
        </p:spPr>
        <p:txBody>
          <a:bodyPr wrap="none" rtlCol="0" anchor="t"/>
          <a:lstStyle/>
          <a:p>
            <a:pPr algn="ctr" indent="0" marL="0">
              <a:lnSpc>
                <a:spcPts val="2348"/>
              </a:lnSpc>
              <a:buNone/>
            </a:pPr>
            <a:r>
              <a:rPr lang="en-US" sz="1878" b="1" dirty="0">
                <a:solidFill>
                  <a:srgbClr val="FFFFFF"/>
                </a:solidFill>
                <a:latin typeface="Merriweather" pitchFamily="34" charset="0"/>
                <a:ea typeface="Merriweather" pitchFamily="34" charset="-122"/>
                <a:cs typeface="Merriweather" pitchFamily="34" charset="-120"/>
              </a:rPr>
              <a:t>4</a:t>
            </a:r>
            <a:endParaRPr lang="en-US" sz="1878" dirty="0"/>
          </a:p>
        </p:txBody>
      </p:sp>
      <p:sp>
        <p:nvSpPr>
          <p:cNvPr id="20" name="Text 16"/>
          <p:cNvSpPr/>
          <p:nvPr/>
        </p:nvSpPr>
        <p:spPr>
          <a:xfrm>
            <a:off x="8428196" y="6058495"/>
            <a:ext cx="3903464" cy="248483"/>
          </a:xfrm>
          <a:prstGeom prst="rect">
            <a:avLst/>
          </a:prstGeom>
          <a:noFill/>
          <a:ln/>
        </p:spPr>
        <p:txBody>
          <a:bodyPr wrap="none" rtlCol="0" anchor="t"/>
          <a:lstStyle/>
          <a:p>
            <a:pPr indent="0" marL="0">
              <a:lnSpc>
                <a:spcPts val="1957"/>
              </a:lnSpc>
              <a:buNone/>
            </a:pPr>
            <a:r>
              <a:rPr lang="en-US" sz="1565" b="1" dirty="0">
                <a:solidFill>
                  <a:srgbClr val="000000"/>
                </a:solidFill>
                <a:latin typeface="Merriweather" pitchFamily="34" charset="0"/>
                <a:ea typeface="Merriweather" pitchFamily="34" charset="-122"/>
                <a:cs typeface="Merriweather" pitchFamily="34" charset="-120"/>
              </a:rPr>
              <a:t>Secure e-Commerce and e-Governance</a:t>
            </a:r>
            <a:endParaRPr lang="en-US" sz="1565" dirty="0"/>
          </a:p>
        </p:txBody>
      </p:sp>
      <p:sp>
        <p:nvSpPr>
          <p:cNvPr id="21" name="Text 17"/>
          <p:cNvSpPr/>
          <p:nvPr/>
        </p:nvSpPr>
        <p:spPr>
          <a:xfrm>
            <a:off x="8428196" y="6402348"/>
            <a:ext cx="5605939" cy="508873"/>
          </a:xfrm>
          <a:prstGeom prst="rect">
            <a:avLst/>
          </a:prstGeom>
          <a:noFill/>
          <a:ln/>
        </p:spPr>
        <p:txBody>
          <a:bodyPr wrap="square" rtlCol="0" anchor="t"/>
          <a:lstStyle/>
          <a:p>
            <a:pPr indent="0" marL="0">
              <a:lnSpc>
                <a:spcPts val="2003"/>
              </a:lnSpc>
              <a:buNone/>
            </a:pPr>
            <a:r>
              <a:rPr lang="en-US" sz="1252" dirty="0">
                <a:solidFill>
                  <a:srgbClr val="000000"/>
                </a:solidFill>
                <a:latin typeface="Open Sans" pitchFamily="34" charset="0"/>
                <a:ea typeface="Open Sans" pitchFamily="34" charset="-122"/>
                <a:cs typeface="Open Sans" pitchFamily="34" charset="-120"/>
              </a:rPr>
              <a:t>Digital signatures enable the safe and secure use of the internet for electronic commerce and electronic government transactions.</a:t>
            </a:r>
            <a:endParaRPr lang="en-US" sz="1252"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AD94">
              <a:alpha val="85000"/>
            </a:srgbClr>
          </a:solidFill>
          <a:ln/>
        </p:spPr>
      </p:sp>
      <p:sp>
        <p:nvSpPr>
          <p:cNvPr id="6" name="Text 2"/>
          <p:cNvSpPr/>
          <p:nvPr/>
        </p:nvSpPr>
        <p:spPr>
          <a:xfrm>
            <a:off x="812840" y="2089904"/>
            <a:ext cx="5785961" cy="677228"/>
          </a:xfrm>
          <a:prstGeom prst="rect">
            <a:avLst/>
          </a:prstGeom>
          <a:noFill/>
          <a:ln/>
        </p:spPr>
        <p:txBody>
          <a:bodyPr wrap="none" rtlCol="0" anchor="t"/>
          <a:lstStyle/>
          <a:p>
            <a:pPr indent="0" marL="0">
              <a:lnSpc>
                <a:spcPts val="5333"/>
              </a:lnSpc>
              <a:buNone/>
            </a:pPr>
            <a:r>
              <a:rPr lang="en-US" sz="4267" b="1" dirty="0">
                <a:solidFill>
                  <a:srgbClr val="403C4E"/>
                </a:solidFill>
                <a:latin typeface="Merriweather" pitchFamily="34" charset="0"/>
                <a:ea typeface="Merriweather" pitchFamily="34" charset="-122"/>
                <a:cs typeface="Merriweather" pitchFamily="34" charset="-120"/>
              </a:rPr>
              <a:t>The Key Components</a:t>
            </a:r>
            <a:endParaRPr lang="en-US" sz="4267" dirty="0"/>
          </a:p>
        </p:txBody>
      </p:sp>
      <p:sp>
        <p:nvSpPr>
          <p:cNvPr id="7" name="Text 3"/>
          <p:cNvSpPr/>
          <p:nvPr/>
        </p:nvSpPr>
        <p:spPr>
          <a:xfrm>
            <a:off x="812840" y="3308866"/>
            <a:ext cx="2709267" cy="338733"/>
          </a:xfrm>
          <a:prstGeom prst="rect">
            <a:avLst/>
          </a:prstGeom>
          <a:noFill/>
          <a:ln/>
        </p:spPr>
        <p:txBody>
          <a:bodyPr wrap="none" rtlCol="0" anchor="t"/>
          <a:lstStyle/>
          <a:p>
            <a:pPr indent="0" marL="0">
              <a:lnSpc>
                <a:spcPts val="2667"/>
              </a:lnSpc>
              <a:buNone/>
            </a:pPr>
            <a:r>
              <a:rPr lang="en-US" sz="2133" b="1" dirty="0">
                <a:solidFill>
                  <a:srgbClr val="403C4E"/>
                </a:solidFill>
                <a:latin typeface="Merriweather" pitchFamily="34" charset="0"/>
                <a:ea typeface="Merriweather" pitchFamily="34" charset="-122"/>
                <a:cs typeface="Merriweather" pitchFamily="34" charset="-120"/>
              </a:rPr>
              <a:t>Public Key</a:t>
            </a:r>
            <a:endParaRPr lang="en-US" sz="2133" dirty="0"/>
          </a:p>
        </p:txBody>
      </p:sp>
      <p:sp>
        <p:nvSpPr>
          <p:cNvPr id="8" name="Text 4"/>
          <p:cNvSpPr/>
          <p:nvPr/>
        </p:nvSpPr>
        <p:spPr>
          <a:xfrm>
            <a:off x="812840" y="3864293"/>
            <a:ext cx="3981926" cy="1733550"/>
          </a:xfrm>
          <a:prstGeom prst="rect">
            <a:avLst/>
          </a:prstGeom>
          <a:noFill/>
          <a:ln/>
        </p:spPr>
        <p:txBody>
          <a:bodyPr wrap="square" rtlCol="0" anchor="t"/>
          <a:lstStyle/>
          <a:p>
            <a:pPr indent="0" marL="0">
              <a:lnSpc>
                <a:spcPts val="2731"/>
              </a:lnSpc>
              <a:buNone/>
            </a:pPr>
            <a:r>
              <a:rPr lang="en-US" sz="1707" dirty="0">
                <a:solidFill>
                  <a:srgbClr val="000000"/>
                </a:solidFill>
                <a:latin typeface="Open Sans" pitchFamily="34" charset="0"/>
                <a:ea typeface="Open Sans" pitchFamily="34" charset="-122"/>
                <a:cs typeface="Open Sans" pitchFamily="34" charset="-120"/>
              </a:rPr>
              <a:t>The public key is made available to all those who receive the signed messages from the signer. It is used to verify the received message by decrypting the digital signature.</a:t>
            </a:r>
            <a:endParaRPr lang="en-US" sz="1707" dirty="0"/>
          </a:p>
        </p:txBody>
      </p:sp>
      <p:sp>
        <p:nvSpPr>
          <p:cNvPr id="9" name="Text 5"/>
          <p:cNvSpPr/>
          <p:nvPr/>
        </p:nvSpPr>
        <p:spPr>
          <a:xfrm>
            <a:off x="5331023" y="3308866"/>
            <a:ext cx="2709267" cy="338733"/>
          </a:xfrm>
          <a:prstGeom prst="rect">
            <a:avLst/>
          </a:prstGeom>
          <a:noFill/>
          <a:ln/>
        </p:spPr>
        <p:txBody>
          <a:bodyPr wrap="none" rtlCol="0" anchor="t"/>
          <a:lstStyle/>
          <a:p>
            <a:pPr indent="0" marL="0">
              <a:lnSpc>
                <a:spcPts val="2667"/>
              </a:lnSpc>
              <a:buNone/>
            </a:pPr>
            <a:r>
              <a:rPr lang="en-US" sz="2133" b="1" dirty="0">
                <a:solidFill>
                  <a:srgbClr val="403C4E"/>
                </a:solidFill>
                <a:latin typeface="Merriweather" pitchFamily="34" charset="0"/>
                <a:ea typeface="Merriweather" pitchFamily="34" charset="-122"/>
                <a:cs typeface="Merriweather" pitchFamily="34" charset="-120"/>
              </a:rPr>
              <a:t>Private Key</a:t>
            </a:r>
            <a:endParaRPr lang="en-US" sz="2133" dirty="0"/>
          </a:p>
        </p:txBody>
      </p:sp>
      <p:sp>
        <p:nvSpPr>
          <p:cNvPr id="10" name="Text 6"/>
          <p:cNvSpPr/>
          <p:nvPr/>
        </p:nvSpPr>
        <p:spPr>
          <a:xfrm>
            <a:off x="5331023" y="3864293"/>
            <a:ext cx="3981926" cy="1386840"/>
          </a:xfrm>
          <a:prstGeom prst="rect">
            <a:avLst/>
          </a:prstGeom>
          <a:noFill/>
          <a:ln/>
        </p:spPr>
        <p:txBody>
          <a:bodyPr wrap="square" rtlCol="0" anchor="t"/>
          <a:lstStyle/>
          <a:p>
            <a:pPr indent="0" marL="0">
              <a:lnSpc>
                <a:spcPts val="2731"/>
              </a:lnSpc>
              <a:buNone/>
            </a:pPr>
            <a:r>
              <a:rPr lang="en-US" sz="1707" dirty="0">
                <a:solidFill>
                  <a:srgbClr val="000000"/>
                </a:solidFill>
                <a:latin typeface="Open Sans" pitchFamily="34" charset="0"/>
                <a:ea typeface="Open Sans" pitchFamily="34" charset="-122"/>
                <a:cs typeface="Open Sans" pitchFamily="34" charset="-120"/>
              </a:rPr>
              <a:t>The private key is accessible only to the signer and is used to generate the digital signature, which is then attached to the message.</a:t>
            </a:r>
            <a:endParaRPr lang="en-US" sz="1707" dirty="0"/>
          </a:p>
        </p:txBody>
      </p:sp>
      <p:sp>
        <p:nvSpPr>
          <p:cNvPr id="11" name="Text 7"/>
          <p:cNvSpPr/>
          <p:nvPr/>
        </p:nvSpPr>
        <p:spPr>
          <a:xfrm>
            <a:off x="9849207" y="3308866"/>
            <a:ext cx="3787854" cy="338733"/>
          </a:xfrm>
          <a:prstGeom prst="rect">
            <a:avLst/>
          </a:prstGeom>
          <a:noFill/>
          <a:ln/>
        </p:spPr>
        <p:txBody>
          <a:bodyPr wrap="none" rtlCol="0" anchor="t"/>
          <a:lstStyle/>
          <a:p>
            <a:pPr indent="0" marL="0">
              <a:lnSpc>
                <a:spcPts val="2667"/>
              </a:lnSpc>
              <a:buNone/>
            </a:pPr>
            <a:r>
              <a:rPr lang="en-US" sz="2133" b="1" dirty="0">
                <a:solidFill>
                  <a:srgbClr val="403C4E"/>
                </a:solidFill>
                <a:latin typeface="Merriweather" pitchFamily="34" charset="0"/>
                <a:ea typeface="Merriweather" pitchFamily="34" charset="-122"/>
                <a:cs typeface="Merriweather" pitchFamily="34" charset="-120"/>
              </a:rPr>
              <a:t>Digital Signature Certificate</a:t>
            </a:r>
            <a:endParaRPr lang="en-US" sz="2133" dirty="0"/>
          </a:p>
        </p:txBody>
      </p:sp>
      <p:sp>
        <p:nvSpPr>
          <p:cNvPr id="12" name="Text 8"/>
          <p:cNvSpPr/>
          <p:nvPr/>
        </p:nvSpPr>
        <p:spPr>
          <a:xfrm>
            <a:off x="9849207" y="3864293"/>
            <a:ext cx="3981926" cy="2080260"/>
          </a:xfrm>
          <a:prstGeom prst="rect">
            <a:avLst/>
          </a:prstGeom>
          <a:noFill/>
          <a:ln/>
        </p:spPr>
        <p:txBody>
          <a:bodyPr wrap="square" rtlCol="0" anchor="t"/>
          <a:lstStyle/>
          <a:p>
            <a:pPr indent="0" marL="0">
              <a:lnSpc>
                <a:spcPts val="2731"/>
              </a:lnSpc>
              <a:buNone/>
            </a:pPr>
            <a:r>
              <a:rPr lang="en-US" sz="1707" dirty="0">
                <a:solidFill>
                  <a:srgbClr val="000000"/>
                </a:solidFill>
                <a:latin typeface="Open Sans" pitchFamily="34" charset="0"/>
                <a:ea typeface="Open Sans" pitchFamily="34" charset="-122"/>
                <a:cs typeface="Open Sans" pitchFamily="34" charset="-120"/>
              </a:rPr>
              <a:t>The digital signature certificate is issued by a trusted third-party entity, which allows the recipient of a message to prove that the message was indeed sent by the subscriber of the key pair.</a:t>
            </a:r>
            <a:endParaRPr lang="en-US" sz="1707"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981"/>
          </a:xfrm>
          <a:prstGeom prst="rect">
            <a:avLst/>
          </a:prstGeom>
          <a:solidFill>
            <a:srgbClr val="FFAD94"/>
          </a:solidFill>
          <a:ln/>
        </p:spPr>
      </p:sp>
      <p:pic>
        <p:nvPicPr>
          <p:cNvPr id="4" name="Image 1" descr="preencoded.png">    </p:cNvPr>
          <p:cNvPicPr>
            <a:picLocks noChangeAspect="1"/>
          </p:cNvPicPr>
          <p:nvPr/>
        </p:nvPicPr>
        <p:blipFill>
          <a:blip r:embed="rId2"/>
          <a:stretch>
            <a:fillRect/>
          </a:stretch>
        </p:blipFill>
        <p:spPr>
          <a:xfrm>
            <a:off x="2390537" y="451366"/>
            <a:ext cx="7915870" cy="3408283"/>
          </a:xfrm>
          <a:prstGeom prst="rect">
            <a:avLst/>
          </a:prstGeom>
        </p:spPr>
      </p:pic>
      <p:sp>
        <p:nvSpPr>
          <p:cNvPr id="5" name="Text 1"/>
          <p:cNvSpPr/>
          <p:nvPr/>
        </p:nvSpPr>
        <p:spPr>
          <a:xfrm>
            <a:off x="2390537" y="4105870"/>
            <a:ext cx="5973008" cy="512921"/>
          </a:xfrm>
          <a:prstGeom prst="rect">
            <a:avLst/>
          </a:prstGeom>
          <a:noFill/>
          <a:ln/>
        </p:spPr>
        <p:txBody>
          <a:bodyPr wrap="none" rtlCol="0" anchor="t"/>
          <a:lstStyle/>
          <a:p>
            <a:pPr indent="0" marL="0">
              <a:lnSpc>
                <a:spcPts val="4039"/>
              </a:lnSpc>
              <a:buNone/>
            </a:pPr>
            <a:r>
              <a:rPr lang="en-US" sz="3231" b="1" dirty="0">
                <a:solidFill>
                  <a:srgbClr val="403C4E"/>
                </a:solidFill>
                <a:latin typeface="Merriweather" pitchFamily="34" charset="0"/>
                <a:ea typeface="Merriweather" pitchFamily="34" charset="-122"/>
                <a:cs typeface="Merriweather" pitchFamily="34" charset="-120"/>
              </a:rPr>
              <a:t>How Digital Signatures Work</a:t>
            </a:r>
            <a:endParaRPr lang="en-US" sz="3231" dirty="0"/>
          </a:p>
        </p:txBody>
      </p:sp>
      <p:sp>
        <p:nvSpPr>
          <p:cNvPr id="6" name="Shape 2"/>
          <p:cNvSpPr/>
          <p:nvPr/>
        </p:nvSpPr>
        <p:spPr>
          <a:xfrm>
            <a:off x="2390537" y="5111234"/>
            <a:ext cx="9849326" cy="32742"/>
          </a:xfrm>
          <a:prstGeom prst="roundRect">
            <a:avLst>
              <a:gd name="adj" fmla="val 225613"/>
            </a:avLst>
          </a:prstGeom>
          <a:solidFill>
            <a:srgbClr val="E5BEB2"/>
          </a:solidFill>
          <a:ln/>
        </p:spPr>
      </p:sp>
      <p:sp>
        <p:nvSpPr>
          <p:cNvPr id="7" name="Shape 3"/>
          <p:cNvSpPr/>
          <p:nvPr/>
        </p:nvSpPr>
        <p:spPr>
          <a:xfrm>
            <a:off x="3961031" y="5111234"/>
            <a:ext cx="32742" cy="574477"/>
          </a:xfrm>
          <a:prstGeom prst="roundRect">
            <a:avLst>
              <a:gd name="adj" fmla="val 225613"/>
            </a:avLst>
          </a:prstGeom>
          <a:solidFill>
            <a:srgbClr val="E5937A"/>
          </a:solidFill>
          <a:ln/>
        </p:spPr>
      </p:sp>
      <p:sp>
        <p:nvSpPr>
          <p:cNvPr id="8" name="Shape 4"/>
          <p:cNvSpPr/>
          <p:nvPr/>
        </p:nvSpPr>
        <p:spPr>
          <a:xfrm>
            <a:off x="3792736" y="4926568"/>
            <a:ext cx="369332" cy="369332"/>
          </a:xfrm>
          <a:prstGeom prst="roundRect">
            <a:avLst>
              <a:gd name="adj" fmla="val 20001"/>
            </a:avLst>
          </a:prstGeom>
          <a:solidFill>
            <a:srgbClr val="FFAD94"/>
          </a:solidFill>
          <a:ln w="7620">
            <a:solidFill>
              <a:srgbClr val="E5937A"/>
            </a:solidFill>
            <a:prstDash val="solid"/>
          </a:ln>
        </p:spPr>
      </p:sp>
      <p:sp>
        <p:nvSpPr>
          <p:cNvPr id="9" name="Text 5"/>
          <p:cNvSpPr/>
          <p:nvPr/>
        </p:nvSpPr>
        <p:spPr>
          <a:xfrm>
            <a:off x="3920966" y="4957286"/>
            <a:ext cx="112752" cy="307777"/>
          </a:xfrm>
          <a:prstGeom prst="rect">
            <a:avLst/>
          </a:prstGeom>
          <a:noFill/>
          <a:ln/>
        </p:spPr>
        <p:txBody>
          <a:bodyPr wrap="none" rtlCol="0" anchor="t"/>
          <a:lstStyle/>
          <a:p>
            <a:pPr algn="ctr" indent="0" marL="0">
              <a:lnSpc>
                <a:spcPts val="2424"/>
              </a:lnSpc>
              <a:buNone/>
            </a:pPr>
            <a:r>
              <a:rPr lang="en-US" sz="1939" b="1" dirty="0">
                <a:solidFill>
                  <a:srgbClr val="000000"/>
                </a:solidFill>
                <a:latin typeface="Merriweather" pitchFamily="34" charset="0"/>
                <a:ea typeface="Merriweather" pitchFamily="34" charset="-122"/>
                <a:cs typeface="Merriweather" pitchFamily="34" charset="-120"/>
              </a:rPr>
              <a:t>1</a:t>
            </a:r>
            <a:endParaRPr lang="en-US" sz="1939" dirty="0"/>
          </a:p>
        </p:txBody>
      </p:sp>
      <p:sp>
        <p:nvSpPr>
          <p:cNvPr id="10" name="Text 6"/>
          <p:cNvSpPr/>
          <p:nvPr/>
        </p:nvSpPr>
        <p:spPr>
          <a:xfrm>
            <a:off x="2951440" y="5849898"/>
            <a:ext cx="2051923" cy="256342"/>
          </a:xfrm>
          <a:prstGeom prst="rect">
            <a:avLst/>
          </a:prstGeom>
          <a:noFill/>
          <a:ln/>
        </p:spPr>
        <p:txBody>
          <a:bodyPr wrap="none" rtlCol="0" anchor="t"/>
          <a:lstStyle/>
          <a:p>
            <a:pPr algn="ctr" indent="0" marL="0">
              <a:lnSpc>
                <a:spcPts val="2020"/>
              </a:lnSpc>
              <a:buNone/>
            </a:pPr>
            <a:r>
              <a:rPr lang="en-US" sz="1616" b="1" dirty="0">
                <a:solidFill>
                  <a:srgbClr val="000000"/>
                </a:solidFill>
                <a:latin typeface="Merriweather" pitchFamily="34" charset="0"/>
                <a:ea typeface="Merriweather" pitchFamily="34" charset="-122"/>
                <a:cs typeface="Merriweather" pitchFamily="34" charset="-120"/>
              </a:rPr>
              <a:t>Hash Calculation</a:t>
            </a:r>
            <a:endParaRPr lang="en-US" sz="1616" dirty="0"/>
          </a:p>
        </p:txBody>
      </p:sp>
      <p:sp>
        <p:nvSpPr>
          <p:cNvPr id="11" name="Text 7"/>
          <p:cNvSpPr/>
          <p:nvPr/>
        </p:nvSpPr>
        <p:spPr>
          <a:xfrm>
            <a:off x="2554605" y="6204704"/>
            <a:ext cx="2845594" cy="787956"/>
          </a:xfrm>
          <a:prstGeom prst="rect">
            <a:avLst/>
          </a:prstGeom>
          <a:noFill/>
          <a:ln/>
        </p:spPr>
        <p:txBody>
          <a:bodyPr wrap="square" rtlCol="0" anchor="t"/>
          <a:lstStyle/>
          <a:p>
            <a:pPr algn="ctr" indent="0" marL="0">
              <a:lnSpc>
                <a:spcPts val="2068"/>
              </a:lnSpc>
              <a:buNone/>
            </a:pPr>
            <a:r>
              <a:rPr lang="en-US" sz="1293" dirty="0">
                <a:solidFill>
                  <a:srgbClr val="000000"/>
                </a:solidFill>
                <a:latin typeface="Open Sans" pitchFamily="34" charset="0"/>
                <a:ea typeface="Open Sans" pitchFamily="34" charset="-122"/>
                <a:cs typeface="Open Sans" pitchFamily="34" charset="-120"/>
              </a:rPr>
              <a:t>The hash value of the file content or message is calculated by the signer's computer.</a:t>
            </a:r>
            <a:endParaRPr lang="en-US" sz="1293" dirty="0"/>
          </a:p>
        </p:txBody>
      </p:sp>
      <p:sp>
        <p:nvSpPr>
          <p:cNvPr id="12" name="Shape 8"/>
          <p:cNvSpPr/>
          <p:nvPr/>
        </p:nvSpPr>
        <p:spPr>
          <a:xfrm>
            <a:off x="7298829" y="5111234"/>
            <a:ext cx="32742" cy="574477"/>
          </a:xfrm>
          <a:prstGeom prst="roundRect">
            <a:avLst>
              <a:gd name="adj" fmla="val 225613"/>
            </a:avLst>
          </a:prstGeom>
          <a:solidFill>
            <a:srgbClr val="E5937A"/>
          </a:solidFill>
          <a:ln/>
        </p:spPr>
      </p:sp>
      <p:sp>
        <p:nvSpPr>
          <p:cNvPr id="13" name="Shape 9"/>
          <p:cNvSpPr/>
          <p:nvPr/>
        </p:nvSpPr>
        <p:spPr>
          <a:xfrm>
            <a:off x="7130534" y="4926568"/>
            <a:ext cx="369332" cy="369332"/>
          </a:xfrm>
          <a:prstGeom prst="roundRect">
            <a:avLst>
              <a:gd name="adj" fmla="val 20001"/>
            </a:avLst>
          </a:prstGeom>
          <a:solidFill>
            <a:srgbClr val="FFAD94"/>
          </a:solidFill>
          <a:ln w="7620">
            <a:solidFill>
              <a:srgbClr val="E5937A"/>
            </a:solidFill>
            <a:prstDash val="solid"/>
          </a:ln>
        </p:spPr>
      </p:sp>
      <p:sp>
        <p:nvSpPr>
          <p:cNvPr id="14" name="Text 10"/>
          <p:cNvSpPr/>
          <p:nvPr/>
        </p:nvSpPr>
        <p:spPr>
          <a:xfrm>
            <a:off x="7240667" y="4957286"/>
            <a:ext cx="148947" cy="307777"/>
          </a:xfrm>
          <a:prstGeom prst="rect">
            <a:avLst/>
          </a:prstGeom>
          <a:noFill/>
          <a:ln/>
        </p:spPr>
        <p:txBody>
          <a:bodyPr wrap="none" rtlCol="0" anchor="t"/>
          <a:lstStyle/>
          <a:p>
            <a:pPr algn="ctr" indent="0" marL="0">
              <a:lnSpc>
                <a:spcPts val="2424"/>
              </a:lnSpc>
              <a:buNone/>
            </a:pPr>
            <a:r>
              <a:rPr lang="en-US" sz="1939" b="1" dirty="0">
                <a:solidFill>
                  <a:srgbClr val="000000"/>
                </a:solidFill>
                <a:latin typeface="Merriweather" pitchFamily="34" charset="0"/>
                <a:ea typeface="Merriweather" pitchFamily="34" charset="-122"/>
                <a:cs typeface="Merriweather" pitchFamily="34" charset="-120"/>
              </a:rPr>
              <a:t>2</a:t>
            </a:r>
            <a:endParaRPr lang="en-US" sz="1939" dirty="0"/>
          </a:p>
        </p:txBody>
      </p:sp>
      <p:sp>
        <p:nvSpPr>
          <p:cNvPr id="15" name="Text 11"/>
          <p:cNvSpPr/>
          <p:nvPr/>
        </p:nvSpPr>
        <p:spPr>
          <a:xfrm>
            <a:off x="6289238" y="5849898"/>
            <a:ext cx="2051923" cy="256342"/>
          </a:xfrm>
          <a:prstGeom prst="rect">
            <a:avLst/>
          </a:prstGeom>
          <a:noFill/>
          <a:ln/>
        </p:spPr>
        <p:txBody>
          <a:bodyPr wrap="none" rtlCol="0" anchor="t"/>
          <a:lstStyle/>
          <a:p>
            <a:pPr algn="ctr" indent="0" marL="0">
              <a:lnSpc>
                <a:spcPts val="2020"/>
              </a:lnSpc>
              <a:buNone/>
            </a:pPr>
            <a:r>
              <a:rPr lang="en-US" sz="1616" b="1" dirty="0">
                <a:solidFill>
                  <a:srgbClr val="000000"/>
                </a:solidFill>
                <a:latin typeface="Merriweather" pitchFamily="34" charset="0"/>
                <a:ea typeface="Merriweather" pitchFamily="34" charset="-122"/>
                <a:cs typeface="Merriweather" pitchFamily="34" charset="-120"/>
              </a:rPr>
              <a:t>Signature Creation</a:t>
            </a:r>
            <a:endParaRPr lang="en-US" sz="1616" dirty="0"/>
          </a:p>
        </p:txBody>
      </p:sp>
      <p:sp>
        <p:nvSpPr>
          <p:cNvPr id="16" name="Text 12"/>
          <p:cNvSpPr/>
          <p:nvPr/>
        </p:nvSpPr>
        <p:spPr>
          <a:xfrm>
            <a:off x="5892403" y="6204704"/>
            <a:ext cx="2845594" cy="787956"/>
          </a:xfrm>
          <a:prstGeom prst="rect">
            <a:avLst/>
          </a:prstGeom>
          <a:noFill/>
          <a:ln/>
        </p:spPr>
        <p:txBody>
          <a:bodyPr wrap="square" rtlCol="0" anchor="t"/>
          <a:lstStyle/>
          <a:p>
            <a:pPr algn="ctr" indent="0" marL="0">
              <a:lnSpc>
                <a:spcPts val="2068"/>
              </a:lnSpc>
              <a:buNone/>
            </a:pPr>
            <a:r>
              <a:rPr lang="en-US" sz="1293" dirty="0">
                <a:solidFill>
                  <a:srgbClr val="000000"/>
                </a:solidFill>
                <a:latin typeface="Open Sans" pitchFamily="34" charset="0"/>
                <a:ea typeface="Open Sans" pitchFamily="34" charset="-122"/>
                <a:cs typeface="Open Sans" pitchFamily="34" charset="-120"/>
              </a:rPr>
              <a:t>The hash value is encrypted with the signer's private key to create the digital signature.</a:t>
            </a:r>
            <a:endParaRPr lang="en-US" sz="1293" dirty="0"/>
          </a:p>
        </p:txBody>
      </p:sp>
      <p:sp>
        <p:nvSpPr>
          <p:cNvPr id="17" name="Shape 13"/>
          <p:cNvSpPr/>
          <p:nvPr/>
        </p:nvSpPr>
        <p:spPr>
          <a:xfrm>
            <a:off x="10636627" y="5111234"/>
            <a:ext cx="32742" cy="574477"/>
          </a:xfrm>
          <a:prstGeom prst="roundRect">
            <a:avLst>
              <a:gd name="adj" fmla="val 225613"/>
            </a:avLst>
          </a:prstGeom>
          <a:solidFill>
            <a:srgbClr val="E5937A"/>
          </a:solidFill>
          <a:ln/>
        </p:spPr>
      </p:sp>
      <p:sp>
        <p:nvSpPr>
          <p:cNvPr id="18" name="Shape 14"/>
          <p:cNvSpPr/>
          <p:nvPr/>
        </p:nvSpPr>
        <p:spPr>
          <a:xfrm>
            <a:off x="10468332" y="4926568"/>
            <a:ext cx="369332" cy="369332"/>
          </a:xfrm>
          <a:prstGeom prst="roundRect">
            <a:avLst>
              <a:gd name="adj" fmla="val 20001"/>
            </a:avLst>
          </a:prstGeom>
          <a:solidFill>
            <a:srgbClr val="FFAD94"/>
          </a:solidFill>
          <a:ln w="7620">
            <a:solidFill>
              <a:srgbClr val="E5937A"/>
            </a:solidFill>
            <a:prstDash val="solid"/>
          </a:ln>
        </p:spPr>
      </p:sp>
      <p:sp>
        <p:nvSpPr>
          <p:cNvPr id="19" name="Text 15"/>
          <p:cNvSpPr/>
          <p:nvPr/>
        </p:nvSpPr>
        <p:spPr>
          <a:xfrm>
            <a:off x="10583347" y="4957286"/>
            <a:ext cx="139303" cy="307777"/>
          </a:xfrm>
          <a:prstGeom prst="rect">
            <a:avLst/>
          </a:prstGeom>
          <a:noFill/>
          <a:ln/>
        </p:spPr>
        <p:txBody>
          <a:bodyPr wrap="none" rtlCol="0" anchor="t"/>
          <a:lstStyle/>
          <a:p>
            <a:pPr algn="ctr" indent="0" marL="0">
              <a:lnSpc>
                <a:spcPts val="2424"/>
              </a:lnSpc>
              <a:buNone/>
            </a:pPr>
            <a:r>
              <a:rPr lang="en-US" sz="1939" b="1" dirty="0">
                <a:solidFill>
                  <a:srgbClr val="000000"/>
                </a:solidFill>
                <a:latin typeface="Merriweather" pitchFamily="34" charset="0"/>
                <a:ea typeface="Merriweather" pitchFamily="34" charset="-122"/>
                <a:cs typeface="Merriweather" pitchFamily="34" charset="-120"/>
              </a:rPr>
              <a:t>3</a:t>
            </a:r>
            <a:endParaRPr lang="en-US" sz="1939" dirty="0"/>
          </a:p>
        </p:txBody>
      </p:sp>
      <p:sp>
        <p:nvSpPr>
          <p:cNvPr id="20" name="Text 16"/>
          <p:cNvSpPr/>
          <p:nvPr/>
        </p:nvSpPr>
        <p:spPr>
          <a:xfrm>
            <a:off x="9516666" y="5849898"/>
            <a:ext cx="2272546" cy="256342"/>
          </a:xfrm>
          <a:prstGeom prst="rect">
            <a:avLst/>
          </a:prstGeom>
          <a:noFill/>
          <a:ln/>
        </p:spPr>
        <p:txBody>
          <a:bodyPr wrap="none" rtlCol="0" anchor="t"/>
          <a:lstStyle/>
          <a:p>
            <a:pPr algn="ctr" indent="0" marL="0">
              <a:lnSpc>
                <a:spcPts val="2020"/>
              </a:lnSpc>
              <a:buNone/>
            </a:pPr>
            <a:r>
              <a:rPr lang="en-US" sz="1616" b="1" dirty="0">
                <a:solidFill>
                  <a:srgbClr val="000000"/>
                </a:solidFill>
                <a:latin typeface="Merriweather" pitchFamily="34" charset="0"/>
                <a:ea typeface="Merriweather" pitchFamily="34" charset="-122"/>
                <a:cs typeface="Merriweather" pitchFamily="34" charset="-120"/>
              </a:rPr>
              <a:t>Signature Verification</a:t>
            </a:r>
            <a:endParaRPr lang="en-US" sz="1616" dirty="0"/>
          </a:p>
        </p:txBody>
      </p:sp>
      <p:sp>
        <p:nvSpPr>
          <p:cNvPr id="21" name="Text 17"/>
          <p:cNvSpPr/>
          <p:nvPr/>
        </p:nvSpPr>
        <p:spPr>
          <a:xfrm>
            <a:off x="9230201" y="6204704"/>
            <a:ext cx="2845594" cy="1575911"/>
          </a:xfrm>
          <a:prstGeom prst="rect">
            <a:avLst/>
          </a:prstGeom>
          <a:noFill/>
          <a:ln/>
        </p:spPr>
        <p:txBody>
          <a:bodyPr wrap="square" rtlCol="0" anchor="t"/>
          <a:lstStyle/>
          <a:p>
            <a:pPr algn="ctr" indent="0" marL="0">
              <a:lnSpc>
                <a:spcPts val="2068"/>
              </a:lnSpc>
              <a:buNone/>
            </a:pPr>
            <a:r>
              <a:rPr lang="en-US" sz="1293" dirty="0">
                <a:solidFill>
                  <a:srgbClr val="000000"/>
                </a:solidFill>
                <a:latin typeface="Open Sans" pitchFamily="34" charset="0"/>
                <a:ea typeface="Open Sans" pitchFamily="34" charset="-122"/>
                <a:cs typeface="Open Sans" pitchFamily="34" charset="-120"/>
              </a:rPr>
              <a:t>The recipient's computer decrypts the digital signature using the signer's public key and compares the decrypted hash value with the calculated hash of the received message.</a:t>
            </a:r>
            <a:endParaRPr lang="en-US" sz="1293"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AD94">
              <a:alpha val="85000"/>
            </a:srgbClr>
          </a:solidFill>
          <a:ln/>
        </p:spPr>
      </p:sp>
      <p:sp>
        <p:nvSpPr>
          <p:cNvPr id="6" name="Text 2"/>
          <p:cNvSpPr/>
          <p:nvPr/>
        </p:nvSpPr>
        <p:spPr>
          <a:xfrm>
            <a:off x="3261598" y="470178"/>
            <a:ext cx="4400907" cy="533400"/>
          </a:xfrm>
          <a:prstGeom prst="rect">
            <a:avLst/>
          </a:prstGeom>
          <a:noFill/>
          <a:ln/>
        </p:spPr>
        <p:txBody>
          <a:bodyPr wrap="none" rtlCol="0" anchor="t"/>
          <a:lstStyle/>
          <a:p>
            <a:pPr indent="0" marL="0">
              <a:lnSpc>
                <a:spcPts val="4200"/>
              </a:lnSpc>
              <a:buNone/>
            </a:pPr>
            <a:r>
              <a:rPr lang="en-US" sz="3360" b="1" dirty="0">
                <a:solidFill>
                  <a:srgbClr val="403C4E"/>
                </a:solidFill>
                <a:latin typeface="Merriweather" pitchFamily="34" charset="0"/>
                <a:ea typeface="Merriweather" pitchFamily="34" charset="-122"/>
                <a:cs typeface="Merriweather" pitchFamily="34" charset="-120"/>
              </a:rPr>
              <a:t>Potential Drawbacks</a:t>
            </a:r>
            <a:endParaRPr lang="en-US" sz="3360" dirty="0"/>
          </a:p>
        </p:txBody>
      </p:sp>
      <p:pic>
        <p:nvPicPr>
          <p:cNvPr id="7" name="Image 2" descr="preencoded.png">    </p:cNvPr>
          <p:cNvPicPr>
            <a:picLocks noChangeAspect="1"/>
          </p:cNvPicPr>
          <p:nvPr/>
        </p:nvPicPr>
        <p:blipFill>
          <a:blip r:embed="rId3"/>
          <a:stretch>
            <a:fillRect/>
          </a:stretch>
        </p:blipFill>
        <p:spPr>
          <a:xfrm>
            <a:off x="4046696" y="1259562"/>
            <a:ext cx="2355294" cy="1455658"/>
          </a:xfrm>
          <a:prstGeom prst="rect">
            <a:avLst/>
          </a:prstGeom>
        </p:spPr>
      </p:pic>
      <p:sp>
        <p:nvSpPr>
          <p:cNvPr id="8" name="Text 3"/>
          <p:cNvSpPr/>
          <p:nvPr/>
        </p:nvSpPr>
        <p:spPr>
          <a:xfrm>
            <a:off x="3981331" y="2928461"/>
            <a:ext cx="2486025" cy="266700"/>
          </a:xfrm>
          <a:prstGeom prst="rect">
            <a:avLst/>
          </a:prstGeom>
          <a:noFill/>
          <a:ln/>
        </p:spPr>
        <p:txBody>
          <a:bodyPr wrap="none" rtlCol="0" anchor="t"/>
          <a:lstStyle/>
          <a:p>
            <a:pPr algn="ctr" indent="0" marL="0">
              <a:lnSpc>
                <a:spcPts val="2100"/>
              </a:lnSpc>
              <a:buNone/>
            </a:pPr>
            <a:r>
              <a:rPr lang="en-US" sz="1680" b="1" dirty="0">
                <a:solidFill>
                  <a:srgbClr val="000000"/>
                </a:solidFill>
                <a:latin typeface="Merriweather" pitchFamily="34" charset="0"/>
                <a:ea typeface="Merriweather" pitchFamily="34" charset="-122"/>
                <a:cs typeface="Merriweather" pitchFamily="34" charset="-120"/>
              </a:rPr>
              <a:t>Technology Challenges</a:t>
            </a:r>
            <a:endParaRPr lang="en-US" sz="1680" dirty="0"/>
          </a:p>
        </p:txBody>
      </p:sp>
      <p:sp>
        <p:nvSpPr>
          <p:cNvPr id="9" name="Text 4"/>
          <p:cNvSpPr/>
          <p:nvPr/>
        </p:nvSpPr>
        <p:spPr>
          <a:xfrm>
            <a:off x="3261598" y="3297555"/>
            <a:ext cx="3925610" cy="819388"/>
          </a:xfrm>
          <a:prstGeom prst="rect">
            <a:avLst/>
          </a:prstGeom>
          <a:noFill/>
          <a:ln/>
        </p:spPr>
        <p:txBody>
          <a:bodyPr wrap="square" rtlCol="0" anchor="t"/>
          <a:lstStyle/>
          <a:p>
            <a:pPr algn="ctr" indent="0" marL="0">
              <a:lnSpc>
                <a:spcPts val="2150"/>
              </a:lnSpc>
              <a:buNone/>
            </a:pPr>
            <a:r>
              <a:rPr lang="en-US" sz="1344" dirty="0">
                <a:solidFill>
                  <a:srgbClr val="000000"/>
                </a:solidFill>
                <a:latin typeface="Open Sans" pitchFamily="34" charset="0"/>
                <a:ea typeface="Open Sans" pitchFamily="34" charset="-122"/>
                <a:cs typeface="Open Sans" pitchFamily="34" charset="-120"/>
              </a:rPr>
              <a:t>Technology problems like website crashes or computer issues can sometimes interfere with the proper functioning of digital signatures.</a:t>
            </a:r>
            <a:endParaRPr lang="en-US" sz="1344" dirty="0"/>
          </a:p>
        </p:txBody>
      </p:sp>
      <p:pic>
        <p:nvPicPr>
          <p:cNvPr id="10" name="Image 3" descr="preencoded.png">    </p:cNvPr>
          <p:cNvPicPr>
            <a:picLocks noChangeAspect="1"/>
          </p:cNvPicPr>
          <p:nvPr/>
        </p:nvPicPr>
        <p:blipFill>
          <a:blip r:embed="rId4"/>
          <a:stretch>
            <a:fillRect/>
          </a:stretch>
        </p:blipFill>
        <p:spPr>
          <a:xfrm>
            <a:off x="8228290" y="1259562"/>
            <a:ext cx="2355294" cy="1455658"/>
          </a:xfrm>
          <a:prstGeom prst="rect">
            <a:avLst/>
          </a:prstGeom>
        </p:spPr>
      </p:pic>
      <p:sp>
        <p:nvSpPr>
          <p:cNvPr id="11" name="Text 5"/>
          <p:cNvSpPr/>
          <p:nvPr/>
        </p:nvSpPr>
        <p:spPr>
          <a:xfrm>
            <a:off x="8339257" y="2928461"/>
            <a:ext cx="2133481" cy="266700"/>
          </a:xfrm>
          <a:prstGeom prst="rect">
            <a:avLst/>
          </a:prstGeom>
          <a:noFill/>
          <a:ln/>
        </p:spPr>
        <p:txBody>
          <a:bodyPr wrap="none" rtlCol="0" anchor="t"/>
          <a:lstStyle/>
          <a:p>
            <a:pPr algn="ctr" indent="0" marL="0">
              <a:lnSpc>
                <a:spcPts val="2100"/>
              </a:lnSpc>
              <a:buNone/>
            </a:pPr>
            <a:r>
              <a:rPr lang="en-US" sz="1680" b="1" dirty="0">
                <a:solidFill>
                  <a:srgbClr val="000000"/>
                </a:solidFill>
                <a:latin typeface="Merriweather" pitchFamily="34" charset="0"/>
                <a:ea typeface="Merriweather" pitchFamily="34" charset="-122"/>
                <a:cs typeface="Merriweather" pitchFamily="34" charset="-120"/>
              </a:rPr>
              <a:t>Security Concerns</a:t>
            </a:r>
            <a:endParaRPr lang="en-US" sz="1680" dirty="0"/>
          </a:p>
        </p:txBody>
      </p:sp>
      <p:sp>
        <p:nvSpPr>
          <p:cNvPr id="12" name="Text 6"/>
          <p:cNvSpPr/>
          <p:nvPr/>
        </p:nvSpPr>
        <p:spPr>
          <a:xfrm>
            <a:off x="7443192" y="3297555"/>
            <a:ext cx="3925610" cy="819388"/>
          </a:xfrm>
          <a:prstGeom prst="rect">
            <a:avLst/>
          </a:prstGeom>
          <a:noFill/>
          <a:ln/>
        </p:spPr>
        <p:txBody>
          <a:bodyPr wrap="square" rtlCol="0" anchor="t"/>
          <a:lstStyle/>
          <a:p>
            <a:pPr algn="ctr" indent="0" marL="0">
              <a:lnSpc>
                <a:spcPts val="2150"/>
              </a:lnSpc>
              <a:buNone/>
            </a:pPr>
            <a:r>
              <a:rPr lang="en-US" sz="1344" dirty="0">
                <a:solidFill>
                  <a:srgbClr val="000000"/>
                </a:solidFill>
                <a:latin typeface="Open Sans" pitchFamily="34" charset="0"/>
                <a:ea typeface="Open Sans" pitchFamily="34" charset="-122"/>
                <a:cs typeface="Open Sans" pitchFamily="34" charset="-120"/>
              </a:rPr>
              <a:t>Malicious actors may attempt to cheat the system or hack into it, leading to fraud or unauthorized use of digital signatures.</a:t>
            </a:r>
            <a:endParaRPr lang="en-US" sz="1344" dirty="0"/>
          </a:p>
        </p:txBody>
      </p:sp>
      <p:pic>
        <p:nvPicPr>
          <p:cNvPr id="13" name="Image 4" descr="preencoded.png">    </p:cNvPr>
          <p:cNvPicPr>
            <a:picLocks noChangeAspect="1"/>
          </p:cNvPicPr>
          <p:nvPr/>
        </p:nvPicPr>
        <p:blipFill>
          <a:blip r:embed="rId5"/>
          <a:stretch>
            <a:fillRect/>
          </a:stretch>
        </p:blipFill>
        <p:spPr>
          <a:xfrm>
            <a:off x="4046696" y="4628912"/>
            <a:ext cx="2355294" cy="1455658"/>
          </a:xfrm>
          <a:prstGeom prst="rect">
            <a:avLst/>
          </a:prstGeom>
        </p:spPr>
      </p:pic>
      <p:sp>
        <p:nvSpPr>
          <p:cNvPr id="14" name="Text 7"/>
          <p:cNvSpPr/>
          <p:nvPr/>
        </p:nvSpPr>
        <p:spPr>
          <a:xfrm>
            <a:off x="4157663" y="6297811"/>
            <a:ext cx="2133481" cy="266700"/>
          </a:xfrm>
          <a:prstGeom prst="rect">
            <a:avLst/>
          </a:prstGeom>
          <a:noFill/>
          <a:ln/>
        </p:spPr>
        <p:txBody>
          <a:bodyPr wrap="none" rtlCol="0" anchor="t"/>
          <a:lstStyle/>
          <a:p>
            <a:pPr algn="ctr" indent="0" marL="0">
              <a:lnSpc>
                <a:spcPts val="2100"/>
              </a:lnSpc>
              <a:buNone/>
            </a:pPr>
            <a:r>
              <a:rPr lang="en-US" sz="1680" b="1" dirty="0">
                <a:solidFill>
                  <a:srgbClr val="000000"/>
                </a:solidFill>
                <a:latin typeface="Merriweather" pitchFamily="34" charset="0"/>
                <a:ea typeface="Merriweather" pitchFamily="34" charset="-122"/>
                <a:cs typeface="Merriweather" pitchFamily="34" charset="-120"/>
              </a:rPr>
              <a:t>Usability Barriers</a:t>
            </a:r>
            <a:endParaRPr lang="en-US" sz="1680" dirty="0"/>
          </a:p>
        </p:txBody>
      </p:sp>
      <p:sp>
        <p:nvSpPr>
          <p:cNvPr id="15" name="Text 8"/>
          <p:cNvSpPr/>
          <p:nvPr/>
        </p:nvSpPr>
        <p:spPr>
          <a:xfrm>
            <a:off x="3261598" y="6666905"/>
            <a:ext cx="3925610" cy="819388"/>
          </a:xfrm>
          <a:prstGeom prst="rect">
            <a:avLst/>
          </a:prstGeom>
          <a:noFill/>
          <a:ln/>
        </p:spPr>
        <p:txBody>
          <a:bodyPr wrap="square" rtlCol="0" anchor="t"/>
          <a:lstStyle/>
          <a:p>
            <a:pPr algn="ctr" indent="0" marL="0">
              <a:lnSpc>
                <a:spcPts val="2150"/>
              </a:lnSpc>
              <a:buNone/>
            </a:pPr>
            <a:r>
              <a:rPr lang="en-US" sz="1344" dirty="0">
                <a:solidFill>
                  <a:srgbClr val="000000"/>
                </a:solidFill>
                <a:latin typeface="Open Sans" pitchFamily="34" charset="0"/>
                <a:ea typeface="Open Sans" pitchFamily="34" charset="-122"/>
                <a:cs typeface="Open Sans" pitchFamily="34" charset="-120"/>
              </a:rPr>
              <a:t>Not everyone finds digital signatures easy to use, and some places may not accept them as valid signatures, causing legal problems.</a:t>
            </a:r>
            <a:endParaRPr lang="en-US" sz="1344" dirty="0"/>
          </a:p>
        </p:txBody>
      </p:sp>
      <p:pic>
        <p:nvPicPr>
          <p:cNvPr id="16" name="Image 5" descr="preencoded.png">    </p:cNvPr>
          <p:cNvPicPr>
            <a:picLocks noChangeAspect="1"/>
          </p:cNvPicPr>
          <p:nvPr/>
        </p:nvPicPr>
        <p:blipFill>
          <a:blip r:embed="rId6"/>
          <a:stretch>
            <a:fillRect/>
          </a:stretch>
        </p:blipFill>
        <p:spPr>
          <a:xfrm>
            <a:off x="8228290" y="4628912"/>
            <a:ext cx="2355294" cy="1455658"/>
          </a:xfrm>
          <a:prstGeom prst="rect">
            <a:avLst/>
          </a:prstGeom>
        </p:spPr>
      </p:pic>
      <p:sp>
        <p:nvSpPr>
          <p:cNvPr id="17" name="Text 9"/>
          <p:cNvSpPr/>
          <p:nvPr/>
        </p:nvSpPr>
        <p:spPr>
          <a:xfrm>
            <a:off x="8339257" y="6297811"/>
            <a:ext cx="2133481" cy="266700"/>
          </a:xfrm>
          <a:prstGeom prst="rect">
            <a:avLst/>
          </a:prstGeom>
          <a:noFill/>
          <a:ln/>
        </p:spPr>
        <p:txBody>
          <a:bodyPr wrap="none" rtlCol="0" anchor="t"/>
          <a:lstStyle/>
          <a:p>
            <a:pPr algn="ctr" indent="0" marL="0">
              <a:lnSpc>
                <a:spcPts val="2100"/>
              </a:lnSpc>
              <a:buNone/>
            </a:pPr>
            <a:r>
              <a:rPr lang="en-US" sz="1680" b="1" dirty="0">
                <a:solidFill>
                  <a:srgbClr val="000000"/>
                </a:solidFill>
                <a:latin typeface="Merriweather" pitchFamily="34" charset="0"/>
                <a:ea typeface="Merriweather" pitchFamily="34" charset="-122"/>
                <a:cs typeface="Merriweather" pitchFamily="34" charset="-120"/>
              </a:rPr>
              <a:t>Long-term Security</a:t>
            </a:r>
            <a:endParaRPr lang="en-US" sz="1680" dirty="0"/>
          </a:p>
        </p:txBody>
      </p:sp>
      <p:sp>
        <p:nvSpPr>
          <p:cNvPr id="18" name="Text 10"/>
          <p:cNvSpPr/>
          <p:nvPr/>
        </p:nvSpPr>
        <p:spPr>
          <a:xfrm>
            <a:off x="7443192" y="6666905"/>
            <a:ext cx="3925610" cy="1092518"/>
          </a:xfrm>
          <a:prstGeom prst="rect">
            <a:avLst/>
          </a:prstGeom>
          <a:noFill/>
          <a:ln/>
        </p:spPr>
        <p:txBody>
          <a:bodyPr wrap="square" rtlCol="0" anchor="t"/>
          <a:lstStyle/>
          <a:p>
            <a:pPr algn="ctr" indent="0" marL="0">
              <a:lnSpc>
                <a:spcPts val="2150"/>
              </a:lnSpc>
              <a:buNone/>
            </a:pPr>
            <a:r>
              <a:rPr lang="en-US" sz="1344" dirty="0">
                <a:solidFill>
                  <a:srgbClr val="000000"/>
                </a:solidFill>
                <a:latin typeface="Open Sans" pitchFamily="34" charset="0"/>
                <a:ea typeface="Open Sans" pitchFamily="34" charset="-122"/>
                <a:cs typeface="Open Sans" pitchFamily="34" charset="-120"/>
              </a:rPr>
              <a:t>Maintaining the security of digital signatures over a long period can be challenging as technology evolves, potentially compromising their long-term reliability.</a:t>
            </a:r>
            <a:endParaRPr lang="en-US" sz="1344" dirty="0"/>
          </a:p>
        </p:txBody>
      </p:sp>
      <p:pic>
        <p:nvPicPr>
          <p:cNvPr id="19"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AD94">
              <a:alpha val="85000"/>
            </a:srgbClr>
          </a:solidFill>
          <a:ln/>
        </p:spPr>
      </p:sp>
      <p:sp>
        <p:nvSpPr>
          <p:cNvPr id="6" name="Text 2"/>
          <p:cNvSpPr/>
          <p:nvPr/>
        </p:nvSpPr>
        <p:spPr>
          <a:xfrm>
            <a:off x="2037993" y="1254562"/>
            <a:ext cx="9371767" cy="694373"/>
          </a:xfrm>
          <a:prstGeom prst="rect">
            <a:avLst/>
          </a:prstGeom>
          <a:noFill/>
          <a:ln/>
        </p:spPr>
        <p:txBody>
          <a:bodyPr wrap="none" rtlCol="0" anchor="t"/>
          <a:lstStyle/>
          <a:p>
            <a:pPr indent="0" marL="0">
              <a:lnSpc>
                <a:spcPts val="5468"/>
              </a:lnSpc>
              <a:buNone/>
            </a:pPr>
            <a:r>
              <a:rPr lang="en-US" sz="4374" b="1" dirty="0">
                <a:solidFill>
                  <a:srgbClr val="403C4E"/>
                </a:solidFill>
                <a:latin typeface="Merriweather" pitchFamily="34" charset="0"/>
                <a:ea typeface="Merriweather" pitchFamily="34" charset="-122"/>
                <a:cs typeface="Merriweather" pitchFamily="34" charset="-120"/>
              </a:rPr>
              <a:t>Applications of Digital Signatures</a:t>
            </a:r>
            <a:endParaRPr lang="en-US" sz="4374" dirty="0"/>
          </a:p>
        </p:txBody>
      </p:sp>
      <p:pic>
        <p:nvPicPr>
          <p:cNvPr id="7" name="Image 2" descr="preencoded.png">    </p:cNvPr>
          <p:cNvPicPr>
            <a:picLocks noChangeAspect="1"/>
          </p:cNvPicPr>
          <p:nvPr/>
        </p:nvPicPr>
        <p:blipFill>
          <a:blip r:embed="rId3"/>
          <a:stretch>
            <a:fillRect/>
          </a:stretch>
        </p:blipFill>
        <p:spPr>
          <a:xfrm>
            <a:off x="3010138" y="2282190"/>
            <a:ext cx="444341" cy="444341"/>
          </a:xfrm>
          <a:prstGeom prst="rect">
            <a:avLst/>
          </a:prstGeom>
        </p:spPr>
      </p:pic>
      <p:sp>
        <p:nvSpPr>
          <p:cNvPr id="8" name="Text 3"/>
          <p:cNvSpPr/>
          <p:nvPr/>
        </p:nvSpPr>
        <p:spPr>
          <a:xfrm>
            <a:off x="2037993" y="2948702"/>
            <a:ext cx="2388632" cy="347186"/>
          </a:xfrm>
          <a:prstGeom prst="rect">
            <a:avLst/>
          </a:prstGeom>
          <a:noFill/>
          <a:ln/>
        </p:spPr>
        <p:txBody>
          <a:bodyPr wrap="none" rtlCol="0" anchor="t"/>
          <a:lstStyle/>
          <a:p>
            <a:pPr algn="ctr" indent="0" marL="0">
              <a:lnSpc>
                <a:spcPts val="2734"/>
              </a:lnSpc>
              <a:buNone/>
            </a:pPr>
            <a:r>
              <a:rPr lang="en-US" sz="2187" b="1" dirty="0">
                <a:solidFill>
                  <a:srgbClr val="000000"/>
                </a:solidFill>
                <a:latin typeface="Merriweather" pitchFamily="34" charset="0"/>
                <a:ea typeface="Merriweather" pitchFamily="34" charset="-122"/>
                <a:cs typeface="Merriweather" pitchFamily="34" charset="-120"/>
              </a:rPr>
              <a:t>Electronic Mail</a:t>
            </a:r>
            <a:endParaRPr lang="en-US" sz="2187" dirty="0"/>
          </a:p>
        </p:txBody>
      </p:sp>
      <p:sp>
        <p:nvSpPr>
          <p:cNvPr id="9" name="Text 4"/>
          <p:cNvSpPr/>
          <p:nvPr/>
        </p:nvSpPr>
        <p:spPr>
          <a:xfrm>
            <a:off x="2037993" y="3429119"/>
            <a:ext cx="2388632" cy="3198614"/>
          </a:xfrm>
          <a:prstGeom prst="rect">
            <a:avLst/>
          </a:prstGeom>
          <a:noFill/>
          <a:ln/>
        </p:spPr>
        <p:txBody>
          <a:bodyPr wrap="square" rtlCol="0" anchor="t"/>
          <a:lstStyle/>
          <a:p>
            <a:pPr algn="ctr" indent="0" marL="0">
              <a:lnSpc>
                <a:spcPts val="2799"/>
              </a:lnSpc>
              <a:buNone/>
            </a:pPr>
            <a:r>
              <a:rPr lang="en-US" sz="1750" dirty="0">
                <a:solidFill>
                  <a:srgbClr val="000000"/>
                </a:solidFill>
                <a:latin typeface="Open Sans" pitchFamily="34" charset="0"/>
                <a:ea typeface="Open Sans" pitchFamily="34" charset="-122"/>
                <a:cs typeface="Open Sans" pitchFamily="34" charset="-120"/>
              </a:rPr>
              <a:t>Digital signatures are used in email communication to ensure the authenticity and integrity of messages, verifying the sender's identity and preventing tampering.</a:t>
            </a:r>
            <a:endParaRPr lang="en-US" sz="1750" dirty="0"/>
          </a:p>
        </p:txBody>
      </p:sp>
      <p:pic>
        <p:nvPicPr>
          <p:cNvPr id="10" name="Image 3" descr="preencoded.png">    </p:cNvPr>
          <p:cNvPicPr>
            <a:picLocks noChangeAspect="1"/>
          </p:cNvPicPr>
          <p:nvPr/>
        </p:nvPicPr>
        <p:blipFill>
          <a:blip r:embed="rId4"/>
          <a:stretch>
            <a:fillRect/>
          </a:stretch>
        </p:blipFill>
        <p:spPr>
          <a:xfrm>
            <a:off x="5732026" y="2282190"/>
            <a:ext cx="444341" cy="444341"/>
          </a:xfrm>
          <a:prstGeom prst="rect">
            <a:avLst/>
          </a:prstGeom>
        </p:spPr>
      </p:pic>
      <p:sp>
        <p:nvSpPr>
          <p:cNvPr id="11" name="Text 5"/>
          <p:cNvSpPr/>
          <p:nvPr/>
        </p:nvSpPr>
        <p:spPr>
          <a:xfrm>
            <a:off x="4759881" y="2948702"/>
            <a:ext cx="2388632" cy="347186"/>
          </a:xfrm>
          <a:prstGeom prst="rect">
            <a:avLst/>
          </a:prstGeom>
          <a:noFill/>
          <a:ln/>
        </p:spPr>
        <p:txBody>
          <a:bodyPr wrap="none" rtlCol="0" anchor="t"/>
          <a:lstStyle/>
          <a:p>
            <a:pPr algn="ctr" indent="0" marL="0">
              <a:lnSpc>
                <a:spcPts val="2734"/>
              </a:lnSpc>
              <a:buNone/>
            </a:pPr>
            <a:r>
              <a:rPr lang="en-US" sz="2187" b="1" dirty="0">
                <a:solidFill>
                  <a:srgbClr val="000000"/>
                </a:solidFill>
                <a:latin typeface="Merriweather" pitchFamily="34" charset="0"/>
                <a:ea typeface="Merriweather" pitchFamily="34" charset="-122"/>
                <a:cs typeface="Merriweather" pitchFamily="34" charset="-120"/>
              </a:rPr>
              <a:t>Data Storage</a:t>
            </a:r>
            <a:endParaRPr lang="en-US" sz="2187" dirty="0"/>
          </a:p>
        </p:txBody>
      </p:sp>
      <p:sp>
        <p:nvSpPr>
          <p:cNvPr id="12" name="Text 6"/>
          <p:cNvSpPr/>
          <p:nvPr/>
        </p:nvSpPr>
        <p:spPr>
          <a:xfrm>
            <a:off x="4759881" y="3429119"/>
            <a:ext cx="2388632" cy="2843213"/>
          </a:xfrm>
          <a:prstGeom prst="rect">
            <a:avLst/>
          </a:prstGeom>
          <a:noFill/>
          <a:ln/>
        </p:spPr>
        <p:txBody>
          <a:bodyPr wrap="square" rtlCol="0" anchor="t"/>
          <a:lstStyle/>
          <a:p>
            <a:pPr algn="ctr" indent="0" marL="0">
              <a:lnSpc>
                <a:spcPts val="2799"/>
              </a:lnSpc>
              <a:buNone/>
            </a:pPr>
            <a:r>
              <a:rPr lang="en-US" sz="1750" dirty="0">
                <a:solidFill>
                  <a:srgbClr val="000000"/>
                </a:solidFill>
                <a:latin typeface="Open Sans" pitchFamily="34" charset="0"/>
                <a:ea typeface="Open Sans" pitchFamily="34" charset="-122"/>
                <a:cs typeface="Open Sans" pitchFamily="34" charset="-120"/>
              </a:rPr>
              <a:t>Digital signatures are employed to secure data stored electronically, such as in databases, cloud storage, and file systems, ensuring the integrity of the data.</a:t>
            </a:r>
            <a:endParaRPr lang="en-US" sz="1750" dirty="0"/>
          </a:p>
        </p:txBody>
      </p:sp>
      <p:pic>
        <p:nvPicPr>
          <p:cNvPr id="13" name="Image 4" descr="preencoded.png">    </p:cNvPr>
          <p:cNvPicPr>
            <a:picLocks noChangeAspect="1"/>
          </p:cNvPicPr>
          <p:nvPr/>
        </p:nvPicPr>
        <p:blipFill>
          <a:blip r:embed="rId5"/>
          <a:stretch>
            <a:fillRect/>
          </a:stretch>
        </p:blipFill>
        <p:spPr>
          <a:xfrm>
            <a:off x="8453914" y="2282190"/>
            <a:ext cx="444341" cy="444341"/>
          </a:xfrm>
          <a:prstGeom prst="rect">
            <a:avLst/>
          </a:prstGeom>
        </p:spPr>
      </p:pic>
      <p:sp>
        <p:nvSpPr>
          <p:cNvPr id="14" name="Text 7"/>
          <p:cNvSpPr/>
          <p:nvPr/>
        </p:nvSpPr>
        <p:spPr>
          <a:xfrm>
            <a:off x="7481768" y="2948702"/>
            <a:ext cx="2388632" cy="694373"/>
          </a:xfrm>
          <a:prstGeom prst="rect">
            <a:avLst/>
          </a:prstGeom>
          <a:noFill/>
          <a:ln/>
        </p:spPr>
        <p:txBody>
          <a:bodyPr wrap="square" rtlCol="0" anchor="t"/>
          <a:lstStyle/>
          <a:p>
            <a:pPr algn="ctr" indent="0" marL="0">
              <a:lnSpc>
                <a:spcPts val="2734"/>
              </a:lnSpc>
              <a:buNone/>
            </a:pPr>
            <a:r>
              <a:rPr lang="en-US" sz="2187" b="1" dirty="0">
                <a:solidFill>
                  <a:srgbClr val="000000"/>
                </a:solidFill>
                <a:latin typeface="Merriweather" pitchFamily="34" charset="0"/>
                <a:ea typeface="Merriweather" pitchFamily="34" charset="-122"/>
                <a:cs typeface="Merriweather" pitchFamily="34" charset="-120"/>
              </a:rPr>
              <a:t>Software Distribution</a:t>
            </a:r>
            <a:endParaRPr lang="en-US" sz="2187" dirty="0"/>
          </a:p>
        </p:txBody>
      </p:sp>
      <p:sp>
        <p:nvSpPr>
          <p:cNvPr id="15" name="Text 8"/>
          <p:cNvSpPr/>
          <p:nvPr/>
        </p:nvSpPr>
        <p:spPr>
          <a:xfrm>
            <a:off x="7481768" y="3776305"/>
            <a:ext cx="2388632" cy="3198614"/>
          </a:xfrm>
          <a:prstGeom prst="rect">
            <a:avLst/>
          </a:prstGeom>
          <a:noFill/>
          <a:ln/>
        </p:spPr>
        <p:txBody>
          <a:bodyPr wrap="square" rtlCol="0" anchor="t"/>
          <a:lstStyle/>
          <a:p>
            <a:pPr algn="ctr" indent="0" marL="0">
              <a:lnSpc>
                <a:spcPts val="2799"/>
              </a:lnSpc>
              <a:buNone/>
            </a:pPr>
            <a:r>
              <a:rPr lang="en-US" sz="1750" dirty="0">
                <a:solidFill>
                  <a:srgbClr val="000000"/>
                </a:solidFill>
                <a:latin typeface="Open Sans" pitchFamily="34" charset="0"/>
                <a:ea typeface="Open Sans" pitchFamily="34" charset="-122"/>
                <a:cs typeface="Open Sans" pitchFamily="34" charset="-120"/>
              </a:rPr>
              <a:t>Digital signatures are utilized in software distribution to verify the authenticity and integrity of software packages and updates, protecting users from compromised software.</a:t>
            </a:r>
            <a:endParaRPr lang="en-US" sz="1750" dirty="0"/>
          </a:p>
        </p:txBody>
      </p:sp>
      <p:pic>
        <p:nvPicPr>
          <p:cNvPr id="16" name="Image 5" descr="preencoded.png">    </p:cNvPr>
          <p:cNvPicPr>
            <a:picLocks noChangeAspect="1"/>
          </p:cNvPicPr>
          <p:nvPr/>
        </p:nvPicPr>
        <p:blipFill>
          <a:blip r:embed="rId6"/>
          <a:stretch>
            <a:fillRect/>
          </a:stretch>
        </p:blipFill>
        <p:spPr>
          <a:xfrm>
            <a:off x="11175802" y="2282190"/>
            <a:ext cx="444341" cy="444341"/>
          </a:xfrm>
          <a:prstGeom prst="rect">
            <a:avLst/>
          </a:prstGeom>
        </p:spPr>
      </p:pic>
      <p:sp>
        <p:nvSpPr>
          <p:cNvPr id="17" name="Text 9"/>
          <p:cNvSpPr/>
          <p:nvPr/>
        </p:nvSpPr>
        <p:spPr>
          <a:xfrm>
            <a:off x="10203656" y="2948702"/>
            <a:ext cx="2388751" cy="694373"/>
          </a:xfrm>
          <a:prstGeom prst="rect">
            <a:avLst/>
          </a:prstGeom>
          <a:noFill/>
          <a:ln/>
        </p:spPr>
        <p:txBody>
          <a:bodyPr wrap="square" rtlCol="0" anchor="t"/>
          <a:lstStyle/>
          <a:p>
            <a:pPr algn="ctr" indent="0" marL="0">
              <a:lnSpc>
                <a:spcPts val="2734"/>
              </a:lnSpc>
              <a:buNone/>
            </a:pPr>
            <a:r>
              <a:rPr lang="en-US" sz="2187" b="1" dirty="0">
                <a:solidFill>
                  <a:srgbClr val="000000"/>
                </a:solidFill>
                <a:latin typeface="Merriweather" pitchFamily="34" charset="0"/>
                <a:ea typeface="Merriweather" pitchFamily="34" charset="-122"/>
                <a:cs typeface="Merriweather" pitchFamily="34" charset="-120"/>
              </a:rPr>
              <a:t>Smart Card Authentication</a:t>
            </a:r>
            <a:endParaRPr lang="en-US" sz="2187" dirty="0"/>
          </a:p>
        </p:txBody>
      </p:sp>
      <p:sp>
        <p:nvSpPr>
          <p:cNvPr id="18" name="Text 10"/>
          <p:cNvSpPr/>
          <p:nvPr/>
        </p:nvSpPr>
        <p:spPr>
          <a:xfrm>
            <a:off x="10203656" y="3776305"/>
            <a:ext cx="2388751" cy="2843213"/>
          </a:xfrm>
          <a:prstGeom prst="rect">
            <a:avLst/>
          </a:prstGeom>
          <a:noFill/>
          <a:ln/>
        </p:spPr>
        <p:txBody>
          <a:bodyPr wrap="square" rtlCol="0" anchor="t"/>
          <a:lstStyle/>
          <a:p>
            <a:pPr algn="ctr" indent="0" marL="0">
              <a:lnSpc>
                <a:spcPts val="2799"/>
              </a:lnSpc>
              <a:buNone/>
            </a:pPr>
            <a:r>
              <a:rPr lang="en-US" sz="1750" dirty="0">
                <a:solidFill>
                  <a:srgbClr val="000000"/>
                </a:solidFill>
                <a:latin typeface="Open Sans" pitchFamily="34" charset="0"/>
                <a:ea typeface="Open Sans" pitchFamily="34" charset="-122"/>
                <a:cs typeface="Open Sans" pitchFamily="34" charset="-120"/>
              </a:rPr>
              <a:t>Digital signatures are integrated into smart card systems for secure authentication and access control, providing reliable identification for various applications.</a:t>
            </a:r>
            <a:endParaRPr lang="en-US" sz="1750" dirty="0"/>
          </a:p>
        </p:txBody>
      </p:sp>
      <p:pic>
        <p:nvPicPr>
          <p:cNvPr id="19"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FFAD94"/>
          </a:solidFill>
          <a:ln/>
        </p:spPr>
      </p:sp>
      <p:pic>
        <p:nvPicPr>
          <p:cNvPr id="4" name="Image 1" descr="preencoded.png">    </p:cNvPr>
          <p:cNvPicPr>
            <a:picLocks noChangeAspect="1"/>
          </p:cNvPicPr>
          <p:nvPr/>
        </p:nvPicPr>
        <p:blipFill>
          <a:blip r:embed="rId2"/>
          <a:stretch>
            <a:fillRect/>
          </a:stretch>
        </p:blipFill>
        <p:spPr>
          <a:xfrm>
            <a:off x="0" y="0"/>
            <a:ext cx="14630400" cy="8230433"/>
          </a:xfrm>
          <a:prstGeom prst="rect">
            <a:avLst/>
          </a:prstGeom>
        </p:spPr>
      </p:pic>
      <p:sp>
        <p:nvSpPr>
          <p:cNvPr id="5" name="Shape 1"/>
          <p:cNvSpPr/>
          <p:nvPr/>
        </p:nvSpPr>
        <p:spPr>
          <a:xfrm>
            <a:off x="0" y="0"/>
            <a:ext cx="14630400" cy="8230433"/>
          </a:xfrm>
          <a:prstGeom prst="rect">
            <a:avLst/>
          </a:prstGeom>
          <a:solidFill>
            <a:srgbClr val="FFAD94">
              <a:alpha val="85000"/>
            </a:srgbClr>
          </a:solidFill>
          <a:ln/>
        </p:spPr>
      </p:sp>
      <p:sp>
        <p:nvSpPr>
          <p:cNvPr id="6" name="Text 2"/>
          <p:cNvSpPr/>
          <p:nvPr/>
        </p:nvSpPr>
        <p:spPr>
          <a:xfrm>
            <a:off x="2081570" y="605909"/>
            <a:ext cx="6722983" cy="688538"/>
          </a:xfrm>
          <a:prstGeom prst="rect">
            <a:avLst/>
          </a:prstGeom>
          <a:noFill/>
          <a:ln/>
        </p:spPr>
        <p:txBody>
          <a:bodyPr wrap="none" rtlCol="0" anchor="t"/>
          <a:lstStyle/>
          <a:p>
            <a:pPr indent="0" marL="0">
              <a:lnSpc>
                <a:spcPts val="5422"/>
              </a:lnSpc>
              <a:buNone/>
            </a:pPr>
            <a:r>
              <a:rPr lang="en-US" sz="4338" b="1" dirty="0">
                <a:solidFill>
                  <a:srgbClr val="403C4E"/>
                </a:solidFill>
                <a:latin typeface="Merriweather" pitchFamily="34" charset="0"/>
                <a:ea typeface="Merriweather" pitchFamily="34" charset="-122"/>
                <a:cs typeface="Merriweather" pitchFamily="34" charset="-120"/>
              </a:rPr>
              <a:t>Specialized Applications</a:t>
            </a:r>
            <a:endParaRPr lang="en-US" sz="4338" dirty="0"/>
          </a:p>
        </p:txBody>
      </p:sp>
      <p:pic>
        <p:nvPicPr>
          <p:cNvPr id="7" name="Image 2" descr="preencoded.png">    </p:cNvPr>
          <p:cNvPicPr>
            <a:picLocks noChangeAspect="1"/>
          </p:cNvPicPr>
          <p:nvPr/>
        </p:nvPicPr>
        <p:blipFill>
          <a:blip r:embed="rId3"/>
          <a:stretch>
            <a:fillRect/>
          </a:stretch>
        </p:blipFill>
        <p:spPr>
          <a:xfrm>
            <a:off x="2081570" y="1624965"/>
            <a:ext cx="5068253" cy="3132415"/>
          </a:xfrm>
          <a:prstGeom prst="rect">
            <a:avLst/>
          </a:prstGeom>
        </p:spPr>
      </p:pic>
      <p:sp>
        <p:nvSpPr>
          <p:cNvPr id="8" name="Text 3"/>
          <p:cNvSpPr/>
          <p:nvPr/>
        </p:nvSpPr>
        <p:spPr>
          <a:xfrm>
            <a:off x="3238381" y="5032772"/>
            <a:ext cx="2754511" cy="344329"/>
          </a:xfrm>
          <a:prstGeom prst="rect">
            <a:avLst/>
          </a:prstGeom>
          <a:noFill/>
          <a:ln/>
        </p:spPr>
        <p:txBody>
          <a:bodyPr wrap="none" rtlCol="0" anchor="t"/>
          <a:lstStyle/>
          <a:p>
            <a:pPr algn="ctr" indent="0" marL="0">
              <a:lnSpc>
                <a:spcPts val="2711"/>
              </a:lnSpc>
              <a:buNone/>
            </a:pPr>
            <a:r>
              <a:rPr lang="en-US" sz="2169" b="1" dirty="0">
                <a:solidFill>
                  <a:srgbClr val="000000"/>
                </a:solidFill>
                <a:latin typeface="Merriweather" pitchFamily="34" charset="0"/>
                <a:ea typeface="Merriweather" pitchFamily="34" charset="-122"/>
                <a:cs typeface="Merriweather" pitchFamily="34" charset="-120"/>
              </a:rPr>
              <a:t>Blind Signatures</a:t>
            </a:r>
            <a:endParaRPr lang="en-US" sz="2169" dirty="0"/>
          </a:p>
        </p:txBody>
      </p:sp>
      <p:sp>
        <p:nvSpPr>
          <p:cNvPr id="9" name="Text 4"/>
          <p:cNvSpPr/>
          <p:nvPr/>
        </p:nvSpPr>
        <p:spPr>
          <a:xfrm>
            <a:off x="2081570" y="5509260"/>
            <a:ext cx="5068253" cy="1762720"/>
          </a:xfrm>
          <a:prstGeom prst="rect">
            <a:avLst/>
          </a:prstGeom>
          <a:noFill/>
          <a:ln/>
        </p:spPr>
        <p:txBody>
          <a:bodyPr wrap="square" rtlCol="0" anchor="t"/>
          <a:lstStyle/>
          <a:p>
            <a:pPr algn="ctr" indent="0" marL="0">
              <a:lnSpc>
                <a:spcPts val="2776"/>
              </a:lnSpc>
              <a:buNone/>
            </a:pPr>
            <a:r>
              <a:rPr lang="en-US" sz="1735" dirty="0">
                <a:solidFill>
                  <a:srgbClr val="000000"/>
                </a:solidFill>
                <a:latin typeface="Open Sans" pitchFamily="34" charset="0"/>
                <a:ea typeface="Open Sans" pitchFamily="34" charset="-122"/>
                <a:cs typeface="Open Sans" pitchFamily="34" charset="-120"/>
              </a:rPr>
              <a:t>Blind signatures are a specialized form of digital signature that allows a signer to sign a message without knowing its content, often used in privacy-sensitive applications like anonymous voting and digital cash systems.</a:t>
            </a:r>
            <a:endParaRPr lang="en-US" sz="1735" dirty="0"/>
          </a:p>
        </p:txBody>
      </p:sp>
      <p:pic>
        <p:nvPicPr>
          <p:cNvPr id="10" name="Image 3" descr="preencoded.png">    </p:cNvPr>
          <p:cNvPicPr>
            <a:picLocks noChangeAspect="1"/>
          </p:cNvPicPr>
          <p:nvPr/>
        </p:nvPicPr>
        <p:blipFill>
          <a:blip r:embed="rId4"/>
          <a:stretch>
            <a:fillRect/>
          </a:stretch>
        </p:blipFill>
        <p:spPr>
          <a:xfrm>
            <a:off x="7480340" y="1624965"/>
            <a:ext cx="5068372" cy="3132415"/>
          </a:xfrm>
          <a:prstGeom prst="rect">
            <a:avLst/>
          </a:prstGeom>
        </p:spPr>
      </p:pic>
      <p:sp>
        <p:nvSpPr>
          <p:cNvPr id="11" name="Text 5"/>
          <p:cNvSpPr/>
          <p:nvPr/>
        </p:nvSpPr>
        <p:spPr>
          <a:xfrm>
            <a:off x="8637270" y="5032772"/>
            <a:ext cx="2754511" cy="344329"/>
          </a:xfrm>
          <a:prstGeom prst="rect">
            <a:avLst/>
          </a:prstGeom>
          <a:noFill/>
          <a:ln/>
        </p:spPr>
        <p:txBody>
          <a:bodyPr wrap="none" rtlCol="0" anchor="t"/>
          <a:lstStyle/>
          <a:p>
            <a:pPr algn="ctr" indent="0" marL="0">
              <a:lnSpc>
                <a:spcPts val="2711"/>
              </a:lnSpc>
              <a:buNone/>
            </a:pPr>
            <a:r>
              <a:rPr lang="en-US" sz="2169" b="1" dirty="0">
                <a:solidFill>
                  <a:srgbClr val="000000"/>
                </a:solidFill>
                <a:latin typeface="Merriweather" pitchFamily="34" charset="0"/>
                <a:ea typeface="Merriweather" pitchFamily="34" charset="-122"/>
                <a:cs typeface="Merriweather" pitchFamily="34" charset="-120"/>
              </a:rPr>
              <a:t>ISDN Networks</a:t>
            </a:r>
            <a:endParaRPr lang="en-US" sz="2169" dirty="0"/>
          </a:p>
        </p:txBody>
      </p:sp>
      <p:sp>
        <p:nvSpPr>
          <p:cNvPr id="12" name="Text 6"/>
          <p:cNvSpPr/>
          <p:nvPr/>
        </p:nvSpPr>
        <p:spPr>
          <a:xfrm>
            <a:off x="7480340" y="5509260"/>
            <a:ext cx="5068372" cy="2115264"/>
          </a:xfrm>
          <a:prstGeom prst="rect">
            <a:avLst/>
          </a:prstGeom>
          <a:noFill/>
          <a:ln/>
        </p:spPr>
        <p:txBody>
          <a:bodyPr wrap="square" rtlCol="0" anchor="t"/>
          <a:lstStyle/>
          <a:p>
            <a:pPr algn="ctr" indent="0" marL="0">
              <a:lnSpc>
                <a:spcPts val="2776"/>
              </a:lnSpc>
              <a:buNone/>
            </a:pPr>
            <a:r>
              <a:rPr lang="en-US" sz="1735" dirty="0">
                <a:solidFill>
                  <a:srgbClr val="000000"/>
                </a:solidFill>
                <a:latin typeface="Open Sans" pitchFamily="34" charset="0"/>
                <a:ea typeface="Open Sans" pitchFamily="34" charset="-122"/>
                <a:cs typeface="Open Sans" pitchFamily="34" charset="-120"/>
              </a:rPr>
              <a:t>In telecommunications, digital signatures can be used in ISDN networks to authenticate and secure data transmission between network endpoints, ensuring the integrity and confidentiality of voice, video, and data communication.</a:t>
            </a:r>
            <a:endParaRPr lang="en-US" sz="1735" dirty="0"/>
          </a:p>
        </p:txBody>
      </p:sp>
      <p:pic>
        <p:nvPicPr>
          <p:cNvPr id="13"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471077"/>
          </a:xfrm>
          <a:prstGeom prst="rect">
            <a:avLst/>
          </a:prstGeom>
          <a:solidFill>
            <a:srgbClr val="FFAD94"/>
          </a:solidFill>
          <a:ln/>
        </p:spPr>
      </p:sp>
      <p:pic>
        <p:nvPicPr>
          <p:cNvPr id="4" name="Image 1" descr="preencoded.png">    </p:cNvPr>
          <p:cNvPicPr>
            <a:picLocks noChangeAspect="1"/>
          </p:cNvPicPr>
          <p:nvPr/>
        </p:nvPicPr>
        <p:blipFill>
          <a:blip r:embed="rId2"/>
          <a:stretch>
            <a:fillRect/>
          </a:stretch>
        </p:blipFill>
        <p:spPr>
          <a:xfrm>
            <a:off x="0" y="0"/>
            <a:ext cx="14630400" cy="11471077"/>
          </a:xfrm>
          <a:prstGeom prst="rect">
            <a:avLst/>
          </a:prstGeom>
        </p:spPr>
      </p:pic>
      <p:sp>
        <p:nvSpPr>
          <p:cNvPr id="5" name="Shape 1"/>
          <p:cNvSpPr/>
          <p:nvPr/>
        </p:nvSpPr>
        <p:spPr>
          <a:xfrm>
            <a:off x="0" y="0"/>
            <a:ext cx="14630400" cy="11471077"/>
          </a:xfrm>
          <a:prstGeom prst="rect">
            <a:avLst/>
          </a:prstGeom>
          <a:solidFill>
            <a:srgbClr val="FFAD94">
              <a:alpha val="85000"/>
            </a:srgbClr>
          </a:solidFill>
          <a:ln/>
        </p:spPr>
      </p:sp>
      <p:pic>
        <p:nvPicPr>
          <p:cNvPr id="6" name="Image 2" descr="preencoded.png">    </p:cNvPr>
          <p:cNvPicPr>
            <a:picLocks noChangeAspect="1"/>
          </p:cNvPicPr>
          <p:nvPr/>
        </p:nvPicPr>
        <p:blipFill>
          <a:blip r:embed="rId3"/>
          <a:stretch>
            <a:fillRect/>
          </a:stretch>
        </p:blipFill>
        <p:spPr>
          <a:xfrm>
            <a:off x="5401151" y="427673"/>
            <a:ext cx="3827978" cy="3857744"/>
          </a:xfrm>
          <a:prstGeom prst="rect">
            <a:avLst/>
          </a:prstGeom>
        </p:spPr>
      </p:pic>
      <p:sp>
        <p:nvSpPr>
          <p:cNvPr id="7" name="Text 2"/>
          <p:cNvSpPr/>
          <p:nvPr/>
        </p:nvSpPr>
        <p:spPr>
          <a:xfrm>
            <a:off x="3621167" y="4518660"/>
            <a:ext cx="6236613" cy="486013"/>
          </a:xfrm>
          <a:prstGeom prst="rect">
            <a:avLst/>
          </a:prstGeom>
          <a:noFill/>
          <a:ln/>
        </p:spPr>
        <p:txBody>
          <a:bodyPr wrap="none" rtlCol="0" anchor="t"/>
          <a:lstStyle/>
          <a:p>
            <a:pPr indent="0" marL="0">
              <a:lnSpc>
                <a:spcPts val="3827"/>
              </a:lnSpc>
              <a:buNone/>
            </a:pPr>
            <a:r>
              <a:rPr lang="en-US" sz="3062" b="1" dirty="0">
                <a:solidFill>
                  <a:srgbClr val="403C4E"/>
                </a:solidFill>
                <a:latin typeface="Merriweather" pitchFamily="34" charset="0"/>
                <a:ea typeface="Merriweather" pitchFamily="34" charset="-122"/>
                <a:cs typeface="Merriweather" pitchFamily="34" charset="-120"/>
              </a:rPr>
              <a:t>The Future of Digital Signatures</a:t>
            </a:r>
            <a:endParaRPr lang="en-US" sz="3062" dirty="0"/>
          </a:p>
        </p:txBody>
      </p:sp>
      <p:sp>
        <p:nvSpPr>
          <p:cNvPr id="8" name="Shape 3"/>
          <p:cNvSpPr/>
          <p:nvPr/>
        </p:nvSpPr>
        <p:spPr>
          <a:xfrm>
            <a:off x="7299722" y="5237917"/>
            <a:ext cx="31075" cy="5805488"/>
          </a:xfrm>
          <a:prstGeom prst="roundRect">
            <a:avLst>
              <a:gd name="adj" fmla="val 225238"/>
            </a:avLst>
          </a:prstGeom>
          <a:solidFill>
            <a:srgbClr val="E5BEB2"/>
          </a:solidFill>
          <a:ln/>
        </p:spPr>
      </p:sp>
      <p:sp>
        <p:nvSpPr>
          <p:cNvPr id="9" name="Shape 4"/>
          <p:cNvSpPr/>
          <p:nvPr/>
        </p:nvSpPr>
        <p:spPr>
          <a:xfrm>
            <a:off x="6595884" y="5518725"/>
            <a:ext cx="544354" cy="31075"/>
          </a:xfrm>
          <a:prstGeom prst="roundRect">
            <a:avLst>
              <a:gd name="adj" fmla="val 225238"/>
            </a:avLst>
          </a:prstGeom>
          <a:solidFill>
            <a:srgbClr val="595567"/>
          </a:solidFill>
          <a:ln/>
        </p:spPr>
      </p:sp>
      <p:sp>
        <p:nvSpPr>
          <p:cNvPr id="10" name="Shape 5"/>
          <p:cNvSpPr/>
          <p:nvPr/>
        </p:nvSpPr>
        <p:spPr>
          <a:xfrm>
            <a:off x="7140238" y="5359360"/>
            <a:ext cx="349925" cy="349925"/>
          </a:xfrm>
          <a:prstGeom prst="roundRect">
            <a:avLst>
              <a:gd name="adj" fmla="val 20002"/>
            </a:avLst>
          </a:prstGeom>
          <a:solidFill>
            <a:srgbClr val="403C4E"/>
          </a:solidFill>
          <a:ln w="7620">
            <a:solidFill>
              <a:srgbClr val="595567"/>
            </a:solidFill>
            <a:prstDash val="solid"/>
          </a:ln>
        </p:spPr>
      </p:sp>
      <p:sp>
        <p:nvSpPr>
          <p:cNvPr id="11" name="Text 6"/>
          <p:cNvSpPr/>
          <p:nvPr/>
        </p:nvSpPr>
        <p:spPr>
          <a:xfrm>
            <a:off x="7261681" y="5388412"/>
            <a:ext cx="106918" cy="291703"/>
          </a:xfrm>
          <a:prstGeom prst="rect">
            <a:avLst/>
          </a:prstGeom>
          <a:noFill/>
          <a:ln/>
        </p:spPr>
        <p:txBody>
          <a:bodyPr wrap="none" rtlCol="0" anchor="t"/>
          <a:lstStyle/>
          <a:p>
            <a:pPr algn="ctr" indent="0" marL="0">
              <a:lnSpc>
                <a:spcPts val="2296"/>
              </a:lnSpc>
              <a:buNone/>
            </a:pPr>
            <a:r>
              <a:rPr lang="en-US" sz="1837" b="1" dirty="0">
                <a:solidFill>
                  <a:srgbClr val="FFFFFF"/>
                </a:solidFill>
                <a:latin typeface="Merriweather" pitchFamily="34" charset="0"/>
                <a:ea typeface="Merriweather" pitchFamily="34" charset="-122"/>
                <a:cs typeface="Merriweather" pitchFamily="34" charset="-120"/>
              </a:rPr>
              <a:t>1</a:t>
            </a:r>
            <a:endParaRPr lang="en-US" sz="1837" dirty="0"/>
          </a:p>
        </p:txBody>
      </p:sp>
      <p:sp>
        <p:nvSpPr>
          <p:cNvPr id="12" name="Text 7"/>
          <p:cNvSpPr/>
          <p:nvPr/>
        </p:nvSpPr>
        <p:spPr>
          <a:xfrm>
            <a:off x="4515564" y="5393412"/>
            <a:ext cx="1944172" cy="243007"/>
          </a:xfrm>
          <a:prstGeom prst="rect">
            <a:avLst/>
          </a:prstGeom>
          <a:noFill/>
          <a:ln/>
        </p:spPr>
        <p:txBody>
          <a:bodyPr wrap="none" rtlCol="0" anchor="t"/>
          <a:lstStyle/>
          <a:p>
            <a:pPr algn="r" indent="0" marL="0">
              <a:lnSpc>
                <a:spcPts val="1914"/>
              </a:lnSpc>
              <a:buNone/>
            </a:pPr>
            <a:r>
              <a:rPr lang="en-US" sz="1531" b="1" dirty="0">
                <a:solidFill>
                  <a:srgbClr val="000000"/>
                </a:solidFill>
                <a:latin typeface="Merriweather" pitchFamily="34" charset="0"/>
                <a:ea typeface="Merriweather" pitchFamily="34" charset="-122"/>
                <a:cs typeface="Merriweather" pitchFamily="34" charset="-120"/>
              </a:rPr>
              <a:t>Evolving Security</a:t>
            </a:r>
            <a:endParaRPr lang="en-US" sz="1531" dirty="0"/>
          </a:p>
        </p:txBody>
      </p:sp>
      <p:sp>
        <p:nvSpPr>
          <p:cNvPr id="13" name="Text 8"/>
          <p:cNvSpPr/>
          <p:nvPr/>
        </p:nvSpPr>
        <p:spPr>
          <a:xfrm>
            <a:off x="3621167" y="5729645"/>
            <a:ext cx="2838569" cy="1243608"/>
          </a:xfrm>
          <a:prstGeom prst="rect">
            <a:avLst/>
          </a:prstGeom>
          <a:noFill/>
          <a:ln/>
        </p:spPr>
        <p:txBody>
          <a:bodyPr wrap="square" rtlCol="0" anchor="t"/>
          <a:lstStyle/>
          <a:p>
            <a:pPr algn="r" indent="0" marL="0">
              <a:lnSpc>
                <a:spcPts val="1960"/>
              </a:lnSpc>
              <a:buNone/>
            </a:pPr>
            <a:r>
              <a:rPr lang="en-US" sz="1225" dirty="0">
                <a:solidFill>
                  <a:srgbClr val="000000"/>
                </a:solidFill>
                <a:latin typeface="Open Sans" pitchFamily="34" charset="0"/>
                <a:ea typeface="Open Sans" pitchFamily="34" charset="-122"/>
                <a:cs typeface="Open Sans" pitchFamily="34" charset="-120"/>
              </a:rPr>
              <a:t>As technology continues to advance, the security measures surrounding digital signatures will need to evolve to keep pace with emerging threats and vulnerabilities.</a:t>
            </a:r>
            <a:endParaRPr lang="en-US" sz="1225" dirty="0"/>
          </a:p>
        </p:txBody>
      </p:sp>
      <p:sp>
        <p:nvSpPr>
          <p:cNvPr id="14" name="Shape 9"/>
          <p:cNvSpPr/>
          <p:nvPr/>
        </p:nvSpPr>
        <p:spPr>
          <a:xfrm>
            <a:off x="7490162" y="6296323"/>
            <a:ext cx="544354" cy="31075"/>
          </a:xfrm>
          <a:prstGeom prst="roundRect">
            <a:avLst>
              <a:gd name="adj" fmla="val 225238"/>
            </a:avLst>
          </a:prstGeom>
          <a:solidFill>
            <a:srgbClr val="595567"/>
          </a:solidFill>
          <a:ln/>
        </p:spPr>
      </p:sp>
      <p:sp>
        <p:nvSpPr>
          <p:cNvPr id="15" name="Shape 10"/>
          <p:cNvSpPr/>
          <p:nvPr/>
        </p:nvSpPr>
        <p:spPr>
          <a:xfrm>
            <a:off x="7140238" y="6136957"/>
            <a:ext cx="349925" cy="349925"/>
          </a:xfrm>
          <a:prstGeom prst="roundRect">
            <a:avLst>
              <a:gd name="adj" fmla="val 20002"/>
            </a:avLst>
          </a:prstGeom>
          <a:solidFill>
            <a:srgbClr val="403C4E"/>
          </a:solidFill>
          <a:ln w="7620">
            <a:solidFill>
              <a:srgbClr val="595567"/>
            </a:solidFill>
            <a:prstDash val="solid"/>
          </a:ln>
        </p:spPr>
      </p:sp>
      <p:sp>
        <p:nvSpPr>
          <p:cNvPr id="16" name="Text 11"/>
          <p:cNvSpPr/>
          <p:nvPr/>
        </p:nvSpPr>
        <p:spPr>
          <a:xfrm>
            <a:off x="7244536" y="6166009"/>
            <a:ext cx="141208" cy="291703"/>
          </a:xfrm>
          <a:prstGeom prst="rect">
            <a:avLst/>
          </a:prstGeom>
          <a:noFill/>
          <a:ln/>
        </p:spPr>
        <p:txBody>
          <a:bodyPr wrap="none" rtlCol="0" anchor="t"/>
          <a:lstStyle/>
          <a:p>
            <a:pPr algn="ctr" indent="0" marL="0">
              <a:lnSpc>
                <a:spcPts val="2296"/>
              </a:lnSpc>
              <a:buNone/>
            </a:pPr>
            <a:r>
              <a:rPr lang="en-US" sz="1837" b="1" dirty="0">
                <a:solidFill>
                  <a:srgbClr val="FFFFFF"/>
                </a:solidFill>
                <a:latin typeface="Merriweather" pitchFamily="34" charset="0"/>
                <a:ea typeface="Merriweather" pitchFamily="34" charset="-122"/>
                <a:cs typeface="Merriweather" pitchFamily="34" charset="-120"/>
              </a:rPr>
              <a:t>2</a:t>
            </a:r>
            <a:endParaRPr lang="en-US" sz="1837" dirty="0"/>
          </a:p>
        </p:txBody>
      </p:sp>
      <p:sp>
        <p:nvSpPr>
          <p:cNvPr id="17" name="Text 12"/>
          <p:cNvSpPr/>
          <p:nvPr/>
        </p:nvSpPr>
        <p:spPr>
          <a:xfrm>
            <a:off x="8170664" y="6171009"/>
            <a:ext cx="1944172" cy="243007"/>
          </a:xfrm>
          <a:prstGeom prst="rect">
            <a:avLst/>
          </a:prstGeom>
          <a:noFill/>
          <a:ln/>
        </p:spPr>
        <p:txBody>
          <a:bodyPr wrap="none" rtlCol="0" anchor="t"/>
          <a:lstStyle/>
          <a:p>
            <a:pPr algn="l" indent="0" marL="0">
              <a:lnSpc>
                <a:spcPts val="1914"/>
              </a:lnSpc>
              <a:buNone/>
            </a:pPr>
            <a:r>
              <a:rPr lang="en-US" sz="1531" b="1" dirty="0">
                <a:solidFill>
                  <a:srgbClr val="000000"/>
                </a:solidFill>
                <a:latin typeface="Merriweather" pitchFamily="34" charset="0"/>
                <a:ea typeface="Merriweather" pitchFamily="34" charset="-122"/>
                <a:cs typeface="Merriweather" pitchFamily="34" charset="-120"/>
              </a:rPr>
              <a:t>Increased Adoption</a:t>
            </a:r>
            <a:endParaRPr lang="en-US" sz="1531" dirty="0"/>
          </a:p>
        </p:txBody>
      </p:sp>
      <p:sp>
        <p:nvSpPr>
          <p:cNvPr id="18" name="Text 13"/>
          <p:cNvSpPr/>
          <p:nvPr/>
        </p:nvSpPr>
        <p:spPr>
          <a:xfrm>
            <a:off x="8170664" y="6507242"/>
            <a:ext cx="2838569" cy="1741051"/>
          </a:xfrm>
          <a:prstGeom prst="rect">
            <a:avLst/>
          </a:prstGeom>
          <a:noFill/>
          <a:ln/>
        </p:spPr>
        <p:txBody>
          <a:bodyPr wrap="square" rtlCol="0" anchor="t"/>
          <a:lstStyle/>
          <a:p>
            <a:pPr algn="l" indent="0" marL="0">
              <a:lnSpc>
                <a:spcPts val="1960"/>
              </a:lnSpc>
              <a:buNone/>
            </a:pPr>
            <a:r>
              <a:rPr lang="en-US" sz="1225" dirty="0">
                <a:solidFill>
                  <a:srgbClr val="000000"/>
                </a:solidFill>
                <a:latin typeface="Open Sans" pitchFamily="34" charset="0"/>
                <a:ea typeface="Open Sans" pitchFamily="34" charset="-122"/>
                <a:cs typeface="Open Sans" pitchFamily="34" charset="-120"/>
              </a:rPr>
              <a:t>The widespread adoption of digital signatures is expected to continue, as they become more integrated into various industries and applications, providing a secure and efficient alternative to traditional handwritten signatures.</a:t>
            </a:r>
            <a:endParaRPr lang="en-US" sz="1225" dirty="0"/>
          </a:p>
        </p:txBody>
      </p:sp>
      <p:sp>
        <p:nvSpPr>
          <p:cNvPr id="19" name="Shape 14"/>
          <p:cNvSpPr/>
          <p:nvPr/>
        </p:nvSpPr>
        <p:spPr>
          <a:xfrm>
            <a:off x="6595884" y="7568148"/>
            <a:ext cx="544354" cy="31075"/>
          </a:xfrm>
          <a:prstGeom prst="roundRect">
            <a:avLst>
              <a:gd name="adj" fmla="val 225238"/>
            </a:avLst>
          </a:prstGeom>
          <a:solidFill>
            <a:srgbClr val="595567"/>
          </a:solidFill>
          <a:ln/>
        </p:spPr>
      </p:sp>
      <p:sp>
        <p:nvSpPr>
          <p:cNvPr id="20" name="Shape 15"/>
          <p:cNvSpPr/>
          <p:nvPr/>
        </p:nvSpPr>
        <p:spPr>
          <a:xfrm>
            <a:off x="7140238" y="7408783"/>
            <a:ext cx="349925" cy="349925"/>
          </a:xfrm>
          <a:prstGeom prst="roundRect">
            <a:avLst>
              <a:gd name="adj" fmla="val 20002"/>
            </a:avLst>
          </a:prstGeom>
          <a:solidFill>
            <a:srgbClr val="403C4E"/>
          </a:solidFill>
          <a:ln w="7620">
            <a:solidFill>
              <a:srgbClr val="595567"/>
            </a:solidFill>
            <a:prstDash val="solid"/>
          </a:ln>
        </p:spPr>
      </p:sp>
      <p:sp>
        <p:nvSpPr>
          <p:cNvPr id="21" name="Text 16"/>
          <p:cNvSpPr/>
          <p:nvPr/>
        </p:nvSpPr>
        <p:spPr>
          <a:xfrm>
            <a:off x="7249180" y="7437834"/>
            <a:ext cx="132040" cy="291703"/>
          </a:xfrm>
          <a:prstGeom prst="rect">
            <a:avLst/>
          </a:prstGeom>
          <a:noFill/>
          <a:ln/>
        </p:spPr>
        <p:txBody>
          <a:bodyPr wrap="none" rtlCol="0" anchor="t"/>
          <a:lstStyle/>
          <a:p>
            <a:pPr algn="ctr" indent="0" marL="0">
              <a:lnSpc>
                <a:spcPts val="2296"/>
              </a:lnSpc>
              <a:buNone/>
            </a:pPr>
            <a:r>
              <a:rPr lang="en-US" sz="1837" b="1" dirty="0">
                <a:solidFill>
                  <a:srgbClr val="FFFFFF"/>
                </a:solidFill>
                <a:latin typeface="Merriweather" pitchFamily="34" charset="0"/>
                <a:ea typeface="Merriweather" pitchFamily="34" charset="-122"/>
                <a:cs typeface="Merriweather" pitchFamily="34" charset="-120"/>
              </a:rPr>
              <a:t>3</a:t>
            </a:r>
            <a:endParaRPr lang="en-US" sz="1837" dirty="0"/>
          </a:p>
        </p:txBody>
      </p:sp>
      <p:sp>
        <p:nvSpPr>
          <p:cNvPr id="22" name="Text 17"/>
          <p:cNvSpPr/>
          <p:nvPr/>
        </p:nvSpPr>
        <p:spPr>
          <a:xfrm>
            <a:off x="4115157" y="7442835"/>
            <a:ext cx="2344579" cy="243007"/>
          </a:xfrm>
          <a:prstGeom prst="rect">
            <a:avLst/>
          </a:prstGeom>
          <a:noFill/>
          <a:ln/>
        </p:spPr>
        <p:txBody>
          <a:bodyPr wrap="none" rtlCol="0" anchor="t"/>
          <a:lstStyle/>
          <a:p>
            <a:pPr algn="r" indent="0" marL="0">
              <a:lnSpc>
                <a:spcPts val="1914"/>
              </a:lnSpc>
              <a:buNone/>
            </a:pPr>
            <a:r>
              <a:rPr lang="en-US" sz="1531" b="1" dirty="0">
                <a:solidFill>
                  <a:srgbClr val="000000"/>
                </a:solidFill>
                <a:latin typeface="Merriweather" pitchFamily="34" charset="0"/>
                <a:ea typeface="Merriweather" pitchFamily="34" charset="-122"/>
                <a:cs typeface="Merriweather" pitchFamily="34" charset="-120"/>
              </a:rPr>
              <a:t>Regulatory Frameworks</a:t>
            </a:r>
            <a:endParaRPr lang="en-US" sz="1531" dirty="0"/>
          </a:p>
        </p:txBody>
      </p:sp>
      <p:sp>
        <p:nvSpPr>
          <p:cNvPr id="23" name="Text 18"/>
          <p:cNvSpPr/>
          <p:nvPr/>
        </p:nvSpPr>
        <p:spPr>
          <a:xfrm>
            <a:off x="3621167" y="7779068"/>
            <a:ext cx="2838569" cy="1741051"/>
          </a:xfrm>
          <a:prstGeom prst="rect">
            <a:avLst/>
          </a:prstGeom>
          <a:noFill/>
          <a:ln/>
        </p:spPr>
        <p:txBody>
          <a:bodyPr wrap="square" rtlCol="0" anchor="t"/>
          <a:lstStyle/>
          <a:p>
            <a:pPr algn="r" indent="0" marL="0">
              <a:lnSpc>
                <a:spcPts val="1960"/>
              </a:lnSpc>
              <a:buNone/>
            </a:pPr>
            <a:r>
              <a:rPr lang="en-US" sz="1225" dirty="0">
                <a:solidFill>
                  <a:srgbClr val="000000"/>
                </a:solidFill>
                <a:latin typeface="Open Sans" pitchFamily="34" charset="0"/>
                <a:ea typeface="Open Sans" pitchFamily="34" charset="-122"/>
                <a:cs typeface="Open Sans" pitchFamily="34" charset="-120"/>
              </a:rPr>
              <a:t>Governments and regulatory bodies will play a crucial role in establishing clear guidelines and legal frameworks to ensure the proper use and acceptance of digital signatures, fostering trust and confidence in their implementation.</a:t>
            </a:r>
            <a:endParaRPr lang="en-US" sz="1225" dirty="0"/>
          </a:p>
        </p:txBody>
      </p:sp>
      <p:sp>
        <p:nvSpPr>
          <p:cNvPr id="24" name="Text 19"/>
          <p:cNvSpPr/>
          <p:nvPr/>
        </p:nvSpPr>
        <p:spPr>
          <a:xfrm>
            <a:off x="3621167" y="9613344"/>
            <a:ext cx="2838569" cy="248722"/>
          </a:xfrm>
          <a:prstGeom prst="rect">
            <a:avLst/>
          </a:prstGeom>
          <a:noFill/>
          <a:ln/>
        </p:spPr>
        <p:txBody>
          <a:bodyPr wrap="none" rtlCol="0" anchor="t"/>
          <a:lstStyle/>
          <a:p>
            <a:pPr algn="r" indent="0" marL="0">
              <a:lnSpc>
                <a:spcPts val="1960"/>
              </a:lnSpc>
              <a:buNone/>
            </a:pPr>
            <a:endParaRPr lang="en-US" sz="1225" dirty="0"/>
          </a:p>
        </p:txBody>
      </p:sp>
      <p:sp>
        <p:nvSpPr>
          <p:cNvPr id="25" name="Text 20"/>
          <p:cNvSpPr/>
          <p:nvPr/>
        </p:nvSpPr>
        <p:spPr>
          <a:xfrm>
            <a:off x="3621167" y="9955292"/>
            <a:ext cx="2838569" cy="248722"/>
          </a:xfrm>
          <a:prstGeom prst="rect">
            <a:avLst/>
          </a:prstGeom>
          <a:noFill/>
          <a:ln/>
        </p:spPr>
        <p:txBody>
          <a:bodyPr wrap="none" rtlCol="0" anchor="t"/>
          <a:lstStyle/>
          <a:p>
            <a:pPr algn="r" indent="0" marL="0">
              <a:lnSpc>
                <a:spcPts val="1960"/>
              </a:lnSpc>
              <a:buNone/>
            </a:pPr>
            <a:endParaRPr lang="en-US" sz="1225" dirty="0"/>
          </a:p>
        </p:txBody>
      </p:sp>
      <p:sp>
        <p:nvSpPr>
          <p:cNvPr id="26" name="Text 21"/>
          <p:cNvSpPr/>
          <p:nvPr/>
        </p:nvSpPr>
        <p:spPr>
          <a:xfrm>
            <a:off x="3621167" y="10297239"/>
            <a:ext cx="2838569" cy="248722"/>
          </a:xfrm>
          <a:prstGeom prst="rect">
            <a:avLst/>
          </a:prstGeom>
          <a:noFill/>
          <a:ln/>
        </p:spPr>
        <p:txBody>
          <a:bodyPr wrap="none" rtlCol="0" anchor="t"/>
          <a:lstStyle/>
          <a:p>
            <a:pPr algn="r" indent="0" marL="0">
              <a:lnSpc>
                <a:spcPts val="1960"/>
              </a:lnSpc>
              <a:buNone/>
            </a:pPr>
            <a:endParaRPr lang="en-US" sz="1225" dirty="0"/>
          </a:p>
        </p:txBody>
      </p:sp>
      <p:sp>
        <p:nvSpPr>
          <p:cNvPr id="27" name="Text 22"/>
          <p:cNvSpPr/>
          <p:nvPr/>
        </p:nvSpPr>
        <p:spPr>
          <a:xfrm>
            <a:off x="3621167" y="10639187"/>
            <a:ext cx="2838569" cy="248722"/>
          </a:xfrm>
          <a:prstGeom prst="rect">
            <a:avLst/>
          </a:prstGeom>
          <a:noFill/>
          <a:ln/>
        </p:spPr>
        <p:txBody>
          <a:bodyPr wrap="none" rtlCol="0" anchor="t"/>
          <a:lstStyle/>
          <a:p>
            <a:pPr algn="r" indent="0" marL="0">
              <a:lnSpc>
                <a:spcPts val="1960"/>
              </a:lnSpc>
              <a:buNone/>
            </a:pPr>
            <a:endParaRPr lang="en-US" sz="1225" dirty="0"/>
          </a:p>
        </p:txBody>
      </p:sp>
      <p:pic>
        <p:nvPicPr>
          <p:cNvPr id="2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2024-03-30T21:06:02Z</dcterms:created>
  <dcterms:modified xsi:type="dcterms:W3CDTF">2024-03-30T21:06:02Z</dcterms:modified>
</cp:coreProperties>
</file>